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311" r:id="rId4"/>
    <p:sldId id="310" r:id="rId5"/>
    <p:sldId id="312" r:id="rId6"/>
    <p:sldId id="258" r:id="rId7"/>
    <p:sldId id="357" r:id="rId8"/>
    <p:sldId id="259" r:id="rId9"/>
    <p:sldId id="362" r:id="rId10"/>
    <p:sldId id="262" r:id="rId11"/>
    <p:sldId id="261" r:id="rId12"/>
    <p:sldId id="264" r:id="rId13"/>
    <p:sldId id="265" r:id="rId14"/>
    <p:sldId id="329" r:id="rId15"/>
    <p:sldId id="333" r:id="rId16"/>
    <p:sldId id="363" r:id="rId17"/>
    <p:sldId id="364" r:id="rId18"/>
    <p:sldId id="330" r:id="rId19"/>
    <p:sldId id="331" r:id="rId20"/>
    <p:sldId id="281" r:id="rId21"/>
    <p:sldId id="282" r:id="rId22"/>
    <p:sldId id="332" r:id="rId23"/>
    <p:sldId id="334" r:id="rId24"/>
    <p:sldId id="283" r:id="rId25"/>
    <p:sldId id="335" r:id="rId26"/>
    <p:sldId id="277" r:id="rId27"/>
    <p:sldId id="338" r:id="rId28"/>
    <p:sldId id="344" r:id="rId29"/>
    <p:sldId id="337" r:id="rId30"/>
    <p:sldId id="314" r:id="rId31"/>
    <p:sldId id="323" r:id="rId32"/>
    <p:sldId id="327" r:id="rId33"/>
    <p:sldId id="313" r:id="rId34"/>
    <p:sldId id="348" r:id="rId35"/>
    <p:sldId id="347" r:id="rId36"/>
    <p:sldId id="346" r:id="rId37"/>
    <p:sldId id="349" r:id="rId38"/>
    <p:sldId id="350" r:id="rId39"/>
    <p:sldId id="366" r:id="rId40"/>
    <p:sldId id="351" r:id="rId41"/>
    <p:sldId id="352" r:id="rId42"/>
    <p:sldId id="353" r:id="rId43"/>
    <p:sldId id="359" r:id="rId44"/>
    <p:sldId id="369" r:id="rId45"/>
    <p:sldId id="360" r:id="rId46"/>
    <p:sldId id="368" r:id="rId47"/>
    <p:sldId id="316" r:id="rId48"/>
    <p:sldId id="320" r:id="rId49"/>
    <p:sldId id="321" r:id="rId50"/>
    <p:sldId id="322" r:id="rId51"/>
    <p:sldId id="324" r:id="rId52"/>
    <p:sldId id="326" r:id="rId53"/>
    <p:sldId id="315" r:id="rId54"/>
    <p:sldId id="317" r:id="rId55"/>
    <p:sldId id="318" r:id="rId56"/>
    <p:sldId id="319" r:id="rId57"/>
    <p:sldId id="361" r:id="rId58"/>
    <p:sldId id="365" r:id="rId59"/>
    <p:sldId id="367" r:id="rId60"/>
    <p:sldId id="266" r:id="rId61"/>
    <p:sldId id="267" r:id="rId62"/>
    <p:sldId id="341" r:id="rId63"/>
    <p:sldId id="270" r:id="rId64"/>
    <p:sldId id="271" r:id="rId65"/>
    <p:sldId id="272" r:id="rId66"/>
    <p:sldId id="273" r:id="rId67"/>
    <p:sldId id="274" r:id="rId68"/>
    <p:sldId id="275" r:id="rId69"/>
    <p:sldId id="279" r:id="rId70"/>
    <p:sldId id="280" r:id="rId71"/>
    <p:sldId id="286" r:id="rId72"/>
    <p:sldId id="345" r:id="rId73"/>
    <p:sldId id="284" r:id="rId74"/>
    <p:sldId id="339" r:id="rId75"/>
    <p:sldId id="340" r:id="rId76"/>
    <p:sldId id="287" r:id="rId77"/>
    <p:sldId id="294" r:id="rId78"/>
    <p:sldId id="290" r:id="rId79"/>
    <p:sldId id="370" r:id="rId80"/>
    <p:sldId id="300" r:id="rId81"/>
    <p:sldId id="291" r:id="rId82"/>
    <p:sldId id="292" r:id="rId83"/>
    <p:sldId id="295" r:id="rId84"/>
    <p:sldId id="296" r:id="rId85"/>
    <p:sldId id="297" r:id="rId86"/>
    <p:sldId id="298" r:id="rId87"/>
    <p:sldId id="299" r:id="rId88"/>
    <p:sldId id="289" r:id="rId89"/>
    <p:sldId id="371" r:id="rId90"/>
    <p:sldId id="303" r:id="rId91"/>
    <p:sldId id="302" r:id="rId92"/>
    <p:sldId id="307" r:id="rId93"/>
    <p:sldId id="301" r:id="rId94"/>
    <p:sldId id="372" r:id="rId95"/>
    <p:sldId id="373" r:id="rId96"/>
    <p:sldId id="374" r:id="rId97"/>
    <p:sldId id="304" r:id="rId98"/>
    <p:sldId id="305" r:id="rId99"/>
    <p:sldId id="375" r:id="rId100"/>
    <p:sldId id="376" r:id="rId101"/>
    <p:sldId id="378" r:id="rId102"/>
    <p:sldId id="377" r:id="rId103"/>
    <p:sldId id="306" r:id="rId104"/>
    <p:sldId id="308" r:id="rId105"/>
    <p:sldId id="309" r:id="rId106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 autoAdjust="0"/>
    <p:restoredTop sz="94660"/>
  </p:normalViewPr>
  <p:slideViewPr>
    <p:cSldViewPr>
      <p:cViewPr>
        <p:scale>
          <a:sx n="120" d="100"/>
          <a:sy n="120" d="100"/>
        </p:scale>
        <p:origin x="1290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ustomXml" Target="../customXml/item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ustomXml" Target="../customXml/item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A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16CA4-09BF-490F-9B0A-CF9A418B68DC}" type="datetimeFigureOut">
              <a:rPr lang="es-PA" smtClean="0"/>
              <a:pPr/>
              <a:t>30/10/21</a:t>
            </a:fld>
            <a:endParaRPr lang="es-PA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A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A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032D9-02EA-48A3-82C6-5834B7CA46F6}" type="slidenum">
              <a:rPr lang="es-PA" smtClean="0"/>
              <a:pPr/>
              <a:t>‹Nº›</a:t>
            </a:fld>
            <a:endParaRPr lang="es-P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PA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032D9-02EA-48A3-82C6-5834B7CA46F6}" type="slidenum">
              <a:rPr lang="es-PA" smtClean="0"/>
              <a:pPr/>
              <a:t>45</a:t>
            </a:fld>
            <a:endParaRPr lang="es-P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PA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032D9-02EA-48A3-82C6-5834B7CA46F6}" type="slidenum">
              <a:rPr lang="es-PA" smtClean="0"/>
              <a:pPr/>
              <a:t>46</a:t>
            </a:fld>
            <a:endParaRPr lang="es-P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PA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059905-F88D-4D94-8396-A3D1C764EF7C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9EAE93-1B4D-42CB-88DC-4C7D5FE200B9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E812DA-C823-4BF9-AA7C-52361468C201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1 obje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DB9523A-4D64-4821-9265-E1CF870F92A8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7E6296-1746-4B4F-900F-C51CDC2614C9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3023EC-197D-4E5C-BDA7-C422F08CD4C0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4370F-8E90-4FD2-BF96-01A45FE5458F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30A93-692E-4104-8D29-F30E115F1B00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E1AF9E-08CB-419E-B71A-7C6DD300FB31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444288-C132-46FE-B21F-445559F9A447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A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0274B-1A66-455F-8E2C-7C11769D3453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PA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A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C2BF94-037B-45D4-B661-99B6C9F5628D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8C0BF0E-647C-4B73-9354-E61D4454A0EC}" type="slidenum">
              <a:rPr lang="es-ES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P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Hermes\Documents\Seminarios%20Energia%20solar\Presentaciones%20Macromedia\D2ElectricityConsumption.ex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4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Hermes\Documents\Seminarios%20Energia%20solar\Presentaciones%20Macromedia\D1StorageSystem2.exe" TargetMode="External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1.w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3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Hermes\Documents\Seminarios%20Energia%20solar\Presentaciones%20Macromedia\ControllerAdvancedFunction.exe" TargetMode="External"/><Relationship Id="rId2" Type="http://schemas.openxmlformats.org/officeDocument/2006/relationships/hyperlink" Target="file:///C:\Users\Hermes\Documents\Seminarios%20Energia%20solar\Presentaciones%20Macromedia\ControllerBasicFunction.ex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PA" dirty="0"/>
              <a:t>Dimensionamiento de Sistemas Fotovoltaicos</a:t>
            </a:r>
            <a:endParaRPr lang="es-E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1538" y="3886200"/>
            <a:ext cx="7072362" cy="1757378"/>
          </a:xfrm>
        </p:spPr>
        <p:txBody>
          <a:bodyPr/>
          <a:lstStyle/>
          <a:p>
            <a:r>
              <a:rPr lang="es-PA" dirty="0"/>
              <a:t>UTP 2010</a:t>
            </a:r>
          </a:p>
          <a:p>
            <a:endParaRPr lang="es-PA" dirty="0"/>
          </a:p>
          <a:p>
            <a:r>
              <a:rPr lang="es-PA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ING. HERMES E. POLANCO J.</a:t>
            </a:r>
            <a:endParaRPr lang="es-ES" sz="3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5058" name="Picture 2" descr="inici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85727"/>
            <a:ext cx="1928826" cy="1909539"/>
          </a:xfrm>
          <a:prstGeom prst="rect">
            <a:avLst/>
          </a:prstGeom>
          <a:noFill/>
        </p:spPr>
      </p:pic>
      <p:pic>
        <p:nvPicPr>
          <p:cNvPr id="45060" name="Picture 4" descr="UT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22" y="0"/>
            <a:ext cx="2214578" cy="2214578"/>
          </a:xfrm>
          <a:prstGeom prst="rect">
            <a:avLst/>
          </a:prstGeom>
          <a:noFill/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59905-F88D-4D94-8396-A3D1C764EF7C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Calentamiento Global por el uso Combustibles Fósiles</a:t>
            </a:r>
            <a:endParaRPr lang="es-ES" sz="4000"/>
          </a:p>
        </p:txBody>
      </p:sp>
      <p:pic>
        <p:nvPicPr>
          <p:cNvPr id="922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31913" y="1454150"/>
            <a:ext cx="7056437" cy="5246688"/>
          </a:xfrm>
          <a:noFill/>
          <a:ln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10</a:t>
            </a:fld>
            <a:endParaRPr lang="es-E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100</a:t>
            </a:fld>
            <a:endParaRPr lang="es-ES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071546"/>
            <a:ext cx="6442152" cy="428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101</a:t>
            </a:fld>
            <a:endParaRPr lang="es-ES"/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428605"/>
            <a:ext cx="3825869" cy="4929222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1500174"/>
            <a:ext cx="462915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102</a:t>
            </a:fld>
            <a:endParaRPr lang="es-ES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357298"/>
            <a:ext cx="6697662" cy="47434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/>
              <a:t>Dimensionado del inversor</a:t>
            </a:r>
            <a:endParaRPr lang="en-US"/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611188" y="1557338"/>
            <a:ext cx="8208962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A" sz="2000" b="1"/>
              <a:t>Para dimensionar el generador fotovoltaico, necesitamos tener los siguientes parámetros:</a:t>
            </a:r>
          </a:p>
          <a:p>
            <a:endParaRPr lang="es-PA" sz="2000" b="1"/>
          </a:p>
          <a:p>
            <a:pPr>
              <a:buFontTx/>
              <a:buChar char="•"/>
            </a:pPr>
            <a:r>
              <a:rPr lang="es-PA" sz="2000" b="1"/>
              <a:t>Potencia Nominal (kW)</a:t>
            </a:r>
          </a:p>
          <a:p>
            <a:pPr>
              <a:buFontTx/>
              <a:buChar char="•"/>
            </a:pPr>
            <a:r>
              <a:rPr lang="es-PA" sz="2000" b="1"/>
              <a:t>Tensión Nominal de Entrada (V)</a:t>
            </a:r>
          </a:p>
          <a:p>
            <a:pPr>
              <a:buFontTx/>
              <a:buChar char="•"/>
            </a:pPr>
            <a:r>
              <a:rPr lang="es-PA" sz="2000" b="1"/>
              <a:t>Tensión Nominal de Salida (V)</a:t>
            </a:r>
          </a:p>
          <a:p>
            <a:pPr>
              <a:buFontTx/>
              <a:buChar char="•"/>
            </a:pPr>
            <a:r>
              <a:rPr lang="es-PA" sz="2000" b="1"/>
              <a:t>Frecuencia de operación (Hz)</a:t>
            </a:r>
          </a:p>
          <a:p>
            <a:pPr>
              <a:buFontTx/>
              <a:buChar char="•"/>
            </a:pPr>
            <a:r>
              <a:rPr lang="es-PA" sz="2000" b="1"/>
              <a:t>Rendimiento (%)</a:t>
            </a:r>
          </a:p>
          <a:p>
            <a:pPr>
              <a:buFontTx/>
              <a:buChar char="•"/>
            </a:pPr>
            <a:r>
              <a:rPr lang="es-PA" sz="2000" b="1"/>
              <a:t>Forma de la onda</a:t>
            </a:r>
          </a:p>
          <a:p>
            <a:pPr>
              <a:buFontTx/>
              <a:buChar char="•"/>
            </a:pPr>
            <a:endParaRPr lang="es-PA" sz="2000" b="1"/>
          </a:p>
          <a:p>
            <a:r>
              <a:rPr lang="es-PA" sz="2000" b="1"/>
              <a:t>En este caso sólo se necesita verificar si la potencia nominal del inversor cubre la potencia total conectada más un porcentaje esperado de sobrecargas momentáneas o expansión del sistema.</a:t>
            </a: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103</a:t>
            </a:fld>
            <a:endParaRPr lang="es-E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/>
              <a:t>Dimensionado del cableado</a:t>
            </a:r>
            <a:endParaRPr lang="en-US"/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611188" y="1557338"/>
            <a:ext cx="8208962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A" sz="2000" b="1"/>
              <a:t>Para dimensionar el cableado de un sistema fotovoltaico, se necesita cumplir con lo que exige el NEC en lo referente al tema, entre los aspectos más importantes están:</a:t>
            </a:r>
          </a:p>
          <a:p>
            <a:endParaRPr lang="es-PA" sz="2000" b="1"/>
          </a:p>
          <a:p>
            <a:pPr>
              <a:buFontTx/>
              <a:buChar char="•"/>
            </a:pPr>
            <a:r>
              <a:rPr lang="es-PA" sz="2000" b="1"/>
              <a:t>Capacidad de conducir la corriente máxima esperada </a:t>
            </a:r>
          </a:p>
          <a:p>
            <a:pPr>
              <a:buFontTx/>
              <a:buChar char="•"/>
            </a:pPr>
            <a:r>
              <a:rPr lang="es-PA" sz="2000" b="1"/>
              <a:t>Tensión Nominal según el sistema sea en DC o AC</a:t>
            </a:r>
          </a:p>
          <a:p>
            <a:pPr>
              <a:buFontTx/>
              <a:buChar char="•"/>
            </a:pPr>
            <a:r>
              <a:rPr lang="es-PA" sz="2000" b="1"/>
              <a:t>Aislamiento apropiado según la aplicación y las condiciones ambientales</a:t>
            </a:r>
          </a:p>
          <a:p>
            <a:pPr>
              <a:buFontTx/>
              <a:buChar char="•"/>
            </a:pPr>
            <a:r>
              <a:rPr lang="es-PA" sz="2000" b="1"/>
              <a:t>Coordinación con la protección</a:t>
            </a:r>
          </a:p>
          <a:p>
            <a:pPr>
              <a:buFontTx/>
              <a:buChar char="•"/>
            </a:pPr>
            <a:r>
              <a:rPr lang="es-PA" sz="2000" b="1"/>
              <a:t>Caídas de tensión y pérdidas</a:t>
            </a:r>
          </a:p>
          <a:p>
            <a:endParaRPr lang="es-PA" sz="2000" b="1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104</a:t>
            </a:fld>
            <a:endParaRPr lang="es-E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539750" y="1989138"/>
            <a:ext cx="8208963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s-PA" sz="6000" b="1"/>
              <a:t>MUCHAS GRACIAS POR SU ATENCIÓN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105</a:t>
            </a:fld>
            <a:endParaRPr 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/>
              <a:t>Población sin electricidad</a:t>
            </a:r>
            <a:endParaRPr lang="es-ES"/>
          </a:p>
        </p:txBody>
      </p:sp>
      <p:pic>
        <p:nvPicPr>
          <p:cNvPr id="819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76375" y="1531938"/>
            <a:ext cx="6911975" cy="5207000"/>
          </a:xfrm>
          <a:noFill/>
          <a:ln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11</a:t>
            </a:fld>
            <a:endParaRPr 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Foto satelital nocturna del Mundo</a:t>
            </a:r>
            <a:endParaRPr lang="es-ES" sz="4000"/>
          </a:p>
        </p:txBody>
      </p:sp>
      <p:pic>
        <p:nvPicPr>
          <p:cNvPr id="11269" name="Picture 5" descr="satellite-view-of-earth-at-night-7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01763"/>
            <a:ext cx="9144000" cy="5456237"/>
          </a:xfrm>
          <a:prstGeom prst="rect">
            <a:avLst/>
          </a:prstGeom>
          <a:noFill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12</a:t>
            </a:fld>
            <a:endParaRPr lang="es-E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9063"/>
            <a:ext cx="9144000" cy="67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0463" y="1125538"/>
            <a:ext cx="4173537" cy="408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13</a:t>
            </a:fld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>
            <a:spLocks noChangeArrowheads="1"/>
          </p:cNvSpPr>
          <p:nvPr/>
        </p:nvSpPr>
        <p:spPr bwMode="auto">
          <a:xfrm>
            <a:off x="357158" y="214290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es-ES_tradnl" sz="2400" b="1" dirty="0">
                <a:solidFill>
                  <a:schemeClr val="tx2"/>
                </a:solidFill>
              </a:rPr>
              <a:t>INTRODUCCIÓN</a:t>
            </a:r>
            <a:endParaRPr lang="es-ES" sz="2400" b="1" dirty="0">
              <a:solidFill>
                <a:schemeClr val="tx2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0" y="928670"/>
            <a:ext cx="8858280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¿Qué es Un Sistema Fotovoltaico?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s-ES_tradnl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 algn="just">
              <a:lnSpc>
                <a:spcPct val="8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Un Sistema Fotovoltaico (SFV) es una fuente de potencia eléctrica en la cual las celdas solares transforman la energía solar directamente en electricidad DC</a:t>
            </a:r>
          </a:p>
          <a:p>
            <a:pPr marL="552450" lvl="1" indent="-19050" algn="just">
              <a:lnSpc>
                <a:spcPct val="8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endParaRPr lang="es-ES_tradnl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 algn="just">
              <a:lnSpc>
                <a:spcPct val="8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Los SFV se pueden diseñar para operación Autónoma o en funcionamiento en sistemas híbridos o alternativamente con sistemas de generación convencionales. También pueden operar aislados de redes o interconectados a ellas.</a:t>
            </a:r>
          </a:p>
          <a:p>
            <a:pPr marL="552450" lvl="1" indent="-19050" algn="just">
              <a:lnSpc>
                <a:spcPct val="8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endParaRPr lang="es-ES_tradnl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 algn="just">
              <a:lnSpc>
                <a:spcPct val="8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 capacidad de los SFV varía desde algunos mWp hasta decenas de MWp  </a:t>
            </a:r>
            <a:endParaRPr lang="es-E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14</a:t>
            </a:fld>
            <a:endParaRPr lang="es-E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0" y="1214422"/>
          <a:ext cx="9144000" cy="5357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8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5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9731">
                <a:tc>
                  <a:txBody>
                    <a:bodyPr/>
                    <a:lstStyle/>
                    <a:p>
                      <a:pPr algn="ctr"/>
                      <a:r>
                        <a:rPr lang="es-PA" dirty="0">
                          <a:solidFill>
                            <a:schemeClr val="tx1"/>
                          </a:solidFill>
                        </a:rPr>
                        <a:t>POTENCIA (MW)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>
                          <a:solidFill>
                            <a:schemeClr val="tx1"/>
                          </a:solidFill>
                        </a:rPr>
                        <a:t>UBICACIÓN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>
                          <a:solidFill>
                            <a:schemeClr val="tx1"/>
                          </a:solidFill>
                        </a:rPr>
                        <a:t>AÑO</a:t>
                      </a:r>
                      <a:r>
                        <a:rPr lang="es-PA" baseline="0" dirty="0">
                          <a:solidFill>
                            <a:schemeClr val="tx1"/>
                          </a:solidFill>
                        </a:rPr>
                        <a:t> CONS.</a:t>
                      </a:r>
                      <a:endParaRPr lang="es-PA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>
                          <a:solidFill>
                            <a:schemeClr val="tx1"/>
                          </a:solidFill>
                        </a:rPr>
                        <a:t>SITIO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3787">
                <a:tc>
                  <a:txBody>
                    <a:bodyPr/>
                    <a:lstStyle/>
                    <a:p>
                      <a:pPr algn="ctr"/>
                      <a:r>
                        <a:rPr lang="es-PA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/>
                        <a:t>España, </a:t>
                      </a:r>
                      <a:br>
                        <a:rPr lang="es-PA" dirty="0"/>
                      </a:br>
                      <a:r>
                        <a:rPr lang="es-PA" b="1" dirty="0" err="1"/>
                        <a:t>Olmedilla</a:t>
                      </a:r>
                      <a:br>
                        <a:rPr lang="es-PA" dirty="0"/>
                      </a:br>
                      <a:r>
                        <a:rPr lang="es-PA" dirty="0"/>
                        <a:t>(Castilla-La Mancha)</a:t>
                      </a:r>
                    </a:p>
                    <a:p>
                      <a:pPr algn="ctr"/>
                      <a:endParaRPr lang="es-P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/>
                        <a:t>2008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787">
                <a:tc>
                  <a:txBody>
                    <a:bodyPr/>
                    <a:lstStyle/>
                    <a:p>
                      <a:pPr algn="ctr"/>
                      <a:r>
                        <a:rPr lang="es-PA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  <a:p>
                      <a:pPr algn="ctr"/>
                      <a:r>
                        <a:rPr lang="es-PA" dirty="0"/>
                        <a:t>Alemania, </a:t>
                      </a:r>
                      <a:br>
                        <a:rPr lang="es-PA" dirty="0"/>
                      </a:br>
                      <a:r>
                        <a:rPr lang="es-PA" b="1" dirty="0" err="1"/>
                        <a:t>Straßkirchen</a:t>
                      </a:r>
                      <a:endParaRPr lang="es-PA" b="1" dirty="0"/>
                    </a:p>
                    <a:p>
                      <a:pPr algn="ctr"/>
                      <a:endParaRPr lang="es-P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/>
                        <a:t>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787">
                <a:tc>
                  <a:txBody>
                    <a:bodyPr/>
                    <a:lstStyle/>
                    <a:p>
                      <a:pPr algn="ctr"/>
                      <a:r>
                        <a:rPr lang="es-PA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  <a:p>
                      <a:pPr algn="ctr"/>
                      <a:r>
                        <a:rPr lang="es-PA" dirty="0"/>
                        <a:t>Alemania, </a:t>
                      </a:r>
                      <a:br>
                        <a:rPr lang="es-PA" dirty="0"/>
                      </a:br>
                      <a:r>
                        <a:rPr lang="es-PA" b="1" dirty="0" err="1"/>
                        <a:t>Turnow-Preilack</a:t>
                      </a:r>
                      <a:endParaRPr lang="es-PA" b="1" dirty="0"/>
                    </a:p>
                    <a:p>
                      <a:pPr algn="ctr"/>
                      <a:endParaRPr lang="es-P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/>
                        <a:t>2009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6759">
                <a:tc>
                  <a:txBody>
                    <a:bodyPr/>
                    <a:lstStyle/>
                    <a:p>
                      <a:pPr algn="ctr"/>
                      <a:r>
                        <a:rPr lang="es-PA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b="0" dirty="0"/>
                        <a:t>España</a:t>
                      </a:r>
                    </a:p>
                    <a:p>
                      <a:pPr algn="ctr"/>
                      <a:r>
                        <a:rPr lang="es-PA" b="1" dirty="0" err="1"/>
                        <a:t>Puertollano</a:t>
                      </a:r>
                      <a:br>
                        <a:rPr lang="es-PA" dirty="0"/>
                      </a:br>
                      <a:r>
                        <a:rPr lang="es-PA" dirty="0"/>
                        <a:t>(Castila-La Mancha)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A" dirty="0"/>
                        <a:t>2008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P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 cstate="print"/>
          <a:srcRect r="8823" b="11765"/>
          <a:stretch>
            <a:fillRect/>
          </a:stretch>
        </p:blipFill>
        <p:spPr bwMode="auto">
          <a:xfrm>
            <a:off x="6715141" y="3214686"/>
            <a:ext cx="2214577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4381507"/>
            <a:ext cx="1785950" cy="119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4" y="5643578"/>
            <a:ext cx="14287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16" y="1928802"/>
            <a:ext cx="171451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351519" y="428604"/>
            <a:ext cx="8435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b="1" dirty="0">
                <a:solidFill>
                  <a:schemeClr val="tx2"/>
                </a:solidFill>
              </a:rPr>
              <a:t>Sistemas Fotovoltaicos más grandes del mundo</a:t>
            </a:r>
            <a:endParaRPr lang="es-PA" sz="2800" b="1" dirty="0">
              <a:solidFill>
                <a:schemeClr val="tx2"/>
              </a:solidFill>
            </a:endParaRPr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15</a:t>
            </a:fld>
            <a:endParaRPr lang="es-E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571472" y="1000108"/>
            <a:ext cx="822960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s-ES_tradnl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Pueden diseñarse para alimentar cargas DC y AC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s-ES_tradnl" sz="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Componentes de un Sistema DC: 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s-ES_tradnl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s-ES_tradnl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6" name="25 Grupo"/>
          <p:cNvGrpSpPr/>
          <p:nvPr/>
        </p:nvGrpSpPr>
        <p:grpSpPr>
          <a:xfrm>
            <a:off x="857224" y="2000240"/>
            <a:ext cx="7143800" cy="2000264"/>
            <a:chOff x="1214414" y="3214686"/>
            <a:chExt cx="7248525" cy="2209800"/>
          </a:xfrm>
        </p:grpSpPr>
        <p:sp>
          <p:nvSpPr>
            <p:cNvPr id="11268" name="Text Box 5"/>
            <p:cNvSpPr txBox="1">
              <a:spLocks noChangeArrowheads="1"/>
            </p:cNvSpPr>
            <p:nvPr/>
          </p:nvSpPr>
          <p:spPr bwMode="auto">
            <a:xfrm>
              <a:off x="1282677" y="4052886"/>
              <a:ext cx="1400175" cy="641350"/>
            </a:xfrm>
            <a:prstGeom prst="rect">
              <a:avLst/>
            </a:prstGeom>
            <a:noFill/>
            <a:ln w="28575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>
                  <a:latin typeface="Impact" pitchFamily="34" charset="0"/>
                </a:rPr>
                <a:t>ARREGLO DE MODULOS FV</a:t>
              </a:r>
              <a:endParaRPr lang="es-ES">
                <a:latin typeface="Impact" pitchFamily="34" charset="0"/>
              </a:endParaRPr>
            </a:p>
          </p:txBody>
        </p:sp>
        <p:sp>
          <p:nvSpPr>
            <p:cNvPr id="11269" name="Text Box 6"/>
            <p:cNvSpPr txBox="1">
              <a:spLocks noChangeArrowheads="1"/>
            </p:cNvSpPr>
            <p:nvPr/>
          </p:nvSpPr>
          <p:spPr bwMode="auto">
            <a:xfrm>
              <a:off x="5154589" y="4052886"/>
              <a:ext cx="1403350" cy="641350"/>
            </a:xfrm>
            <a:prstGeom prst="rect">
              <a:avLst/>
            </a:prstGeom>
            <a:noFill/>
            <a:ln w="28575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 dirty="0">
                  <a:latin typeface="Impact" pitchFamily="34" charset="0"/>
                </a:rPr>
                <a:t>BANCO DE BATERÍAS</a:t>
              </a:r>
              <a:endParaRPr lang="es-ES" dirty="0">
                <a:latin typeface="Impact" pitchFamily="34" charset="0"/>
              </a:endParaRPr>
            </a:p>
          </p:txBody>
        </p:sp>
        <p:sp>
          <p:nvSpPr>
            <p:cNvPr id="11270" name="Text Box 7"/>
            <p:cNvSpPr txBox="1">
              <a:spLocks noChangeArrowheads="1"/>
            </p:cNvSpPr>
            <p:nvPr/>
          </p:nvSpPr>
          <p:spPr bwMode="auto">
            <a:xfrm>
              <a:off x="3217839" y="4052886"/>
              <a:ext cx="1403350" cy="641350"/>
            </a:xfrm>
            <a:prstGeom prst="rect">
              <a:avLst/>
            </a:prstGeom>
            <a:noFill/>
            <a:ln w="28575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>
                  <a:latin typeface="Impact" pitchFamily="34" charset="0"/>
                </a:rPr>
                <a:t>REGULADOR DE CARGA</a:t>
              </a:r>
              <a:endParaRPr lang="es-ES">
                <a:latin typeface="Impact" pitchFamily="34" charset="0"/>
              </a:endParaRPr>
            </a:p>
          </p:txBody>
        </p:sp>
        <p:sp>
          <p:nvSpPr>
            <p:cNvPr id="11271" name="Rectangle 8"/>
            <p:cNvSpPr>
              <a:spLocks noChangeArrowheads="1"/>
            </p:cNvSpPr>
            <p:nvPr/>
          </p:nvSpPr>
          <p:spPr bwMode="auto">
            <a:xfrm>
              <a:off x="1214414" y="3824286"/>
              <a:ext cx="1536700" cy="1143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s-ES">
                <a:latin typeface="Verdana" pitchFamily="34" charset="0"/>
              </a:endParaRPr>
            </a:p>
          </p:txBody>
        </p:sp>
        <p:sp>
          <p:nvSpPr>
            <p:cNvPr id="11272" name="Rectangle 9"/>
            <p:cNvSpPr>
              <a:spLocks noChangeArrowheads="1"/>
            </p:cNvSpPr>
            <p:nvPr/>
          </p:nvSpPr>
          <p:spPr bwMode="auto">
            <a:xfrm>
              <a:off x="5087914" y="3824286"/>
              <a:ext cx="1536700" cy="1143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s-ES">
                <a:latin typeface="Verdana" pitchFamily="34" charset="0"/>
              </a:endParaRPr>
            </a:p>
          </p:txBody>
        </p:sp>
        <p:sp>
          <p:nvSpPr>
            <p:cNvPr id="11273" name="Rectangle 10"/>
            <p:cNvSpPr>
              <a:spLocks noChangeArrowheads="1"/>
            </p:cNvSpPr>
            <p:nvPr/>
          </p:nvSpPr>
          <p:spPr bwMode="auto">
            <a:xfrm>
              <a:off x="3151164" y="3824286"/>
              <a:ext cx="1536700" cy="1143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s-ES">
                <a:latin typeface="Verdana" pitchFamily="34" charset="0"/>
              </a:endParaRPr>
            </a:p>
          </p:txBody>
        </p:sp>
        <p:sp>
          <p:nvSpPr>
            <p:cNvPr id="11274" name="Text Box 16"/>
            <p:cNvSpPr txBox="1">
              <a:spLocks noChangeArrowheads="1"/>
            </p:cNvSpPr>
            <p:nvPr/>
          </p:nvSpPr>
          <p:spPr bwMode="auto">
            <a:xfrm>
              <a:off x="7059589" y="4052886"/>
              <a:ext cx="1403350" cy="779463"/>
            </a:xfrm>
            <a:prstGeom prst="rect">
              <a:avLst/>
            </a:prstGeom>
            <a:noFill/>
            <a:ln w="28575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>
                  <a:latin typeface="Impact" pitchFamily="34" charset="0"/>
                </a:rPr>
                <a:t>CARGA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es-ES_tradnl">
                  <a:latin typeface="Impact" pitchFamily="34" charset="0"/>
                </a:rPr>
                <a:t> DC</a:t>
              </a:r>
              <a:endParaRPr lang="es-ES">
                <a:latin typeface="Impact" pitchFamily="34" charset="0"/>
              </a:endParaRPr>
            </a:p>
          </p:txBody>
        </p:sp>
        <p:sp>
          <p:nvSpPr>
            <p:cNvPr id="11275" name="Rectangle 17"/>
            <p:cNvSpPr>
              <a:spLocks noChangeArrowheads="1"/>
            </p:cNvSpPr>
            <p:nvPr/>
          </p:nvSpPr>
          <p:spPr bwMode="auto">
            <a:xfrm>
              <a:off x="7234214" y="3824286"/>
              <a:ext cx="1066800" cy="1143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s-ES">
                <a:latin typeface="Verdana" pitchFamily="34" charset="0"/>
              </a:endParaRPr>
            </a:p>
          </p:txBody>
        </p:sp>
        <p:sp>
          <p:nvSpPr>
            <p:cNvPr id="11276" name="Line 18"/>
            <p:cNvSpPr>
              <a:spLocks noChangeShapeType="1"/>
            </p:cNvSpPr>
            <p:nvPr/>
          </p:nvSpPr>
          <p:spPr bwMode="auto">
            <a:xfrm>
              <a:off x="1976414" y="5424486"/>
              <a:ext cx="5791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1277" name="Line 19"/>
            <p:cNvSpPr>
              <a:spLocks noChangeShapeType="1"/>
            </p:cNvSpPr>
            <p:nvPr/>
          </p:nvSpPr>
          <p:spPr bwMode="auto">
            <a:xfrm>
              <a:off x="1976414" y="3367086"/>
              <a:ext cx="57912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1278" name="Line 20"/>
            <p:cNvSpPr>
              <a:spLocks noChangeShapeType="1"/>
            </p:cNvSpPr>
            <p:nvPr/>
          </p:nvSpPr>
          <p:spPr bwMode="auto">
            <a:xfrm flipV="1">
              <a:off x="1976414" y="496728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1279" name="Line 21"/>
            <p:cNvSpPr>
              <a:spLocks noChangeShapeType="1"/>
            </p:cNvSpPr>
            <p:nvPr/>
          </p:nvSpPr>
          <p:spPr bwMode="auto">
            <a:xfrm flipV="1">
              <a:off x="5862614" y="496728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1280" name="Line 22"/>
            <p:cNvSpPr>
              <a:spLocks noChangeShapeType="1"/>
            </p:cNvSpPr>
            <p:nvPr/>
          </p:nvSpPr>
          <p:spPr bwMode="auto">
            <a:xfrm flipV="1">
              <a:off x="3881414" y="496728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1281" name="Line 23"/>
            <p:cNvSpPr>
              <a:spLocks noChangeShapeType="1"/>
            </p:cNvSpPr>
            <p:nvPr/>
          </p:nvSpPr>
          <p:spPr bwMode="auto">
            <a:xfrm flipV="1">
              <a:off x="7767614" y="496728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1282" name="Line 24"/>
            <p:cNvSpPr>
              <a:spLocks noChangeShapeType="1"/>
            </p:cNvSpPr>
            <p:nvPr/>
          </p:nvSpPr>
          <p:spPr bwMode="auto">
            <a:xfrm flipV="1">
              <a:off x="1962127" y="333533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1283" name="Line 25"/>
            <p:cNvSpPr>
              <a:spLocks noChangeShapeType="1"/>
            </p:cNvSpPr>
            <p:nvPr/>
          </p:nvSpPr>
          <p:spPr bwMode="auto">
            <a:xfrm flipV="1">
              <a:off x="5862614" y="336708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1284" name="Line 26"/>
            <p:cNvSpPr>
              <a:spLocks noChangeShapeType="1"/>
            </p:cNvSpPr>
            <p:nvPr/>
          </p:nvSpPr>
          <p:spPr bwMode="auto">
            <a:xfrm flipV="1">
              <a:off x="3881414" y="336708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1285" name="Line 27"/>
            <p:cNvSpPr>
              <a:spLocks noChangeShapeType="1"/>
            </p:cNvSpPr>
            <p:nvPr/>
          </p:nvSpPr>
          <p:spPr bwMode="auto">
            <a:xfrm flipV="1">
              <a:off x="7767614" y="3367086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1286" name="AutoShape 28"/>
            <p:cNvSpPr>
              <a:spLocks noChangeArrowheads="1"/>
            </p:cNvSpPr>
            <p:nvPr/>
          </p:nvSpPr>
          <p:spPr bwMode="auto">
            <a:xfrm rot="5417812">
              <a:off x="2662214" y="3214686"/>
              <a:ext cx="304800" cy="3048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s-ES">
                <a:latin typeface="Verdana" pitchFamily="34" charset="0"/>
              </a:endParaRPr>
            </a:p>
          </p:txBody>
        </p:sp>
        <p:sp>
          <p:nvSpPr>
            <p:cNvPr id="11287" name="Line 29"/>
            <p:cNvSpPr>
              <a:spLocks noChangeShapeType="1"/>
            </p:cNvSpPr>
            <p:nvPr/>
          </p:nvSpPr>
          <p:spPr bwMode="auto">
            <a:xfrm>
              <a:off x="2928926" y="3214686"/>
              <a:ext cx="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59394" name="Rectangle 1026"/>
          <p:cNvSpPr>
            <a:spLocks noChangeArrowheads="1"/>
          </p:cNvSpPr>
          <p:nvPr/>
        </p:nvSpPr>
        <p:spPr bwMode="auto">
          <a:xfrm>
            <a:off x="500034" y="357166"/>
            <a:ext cx="82296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r>
              <a:rPr lang="es-ES_tradnl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COMPONENTES DE UN SISTEMA FOTOVOLTAÍCO</a:t>
            </a:r>
            <a:endParaRPr lang="es-ES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4000504"/>
            <a:ext cx="8073320" cy="2652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35 Grupo"/>
          <p:cNvGrpSpPr/>
          <p:nvPr/>
        </p:nvGrpSpPr>
        <p:grpSpPr>
          <a:xfrm>
            <a:off x="928662" y="2214554"/>
            <a:ext cx="7543800" cy="2209800"/>
            <a:chOff x="1219200" y="3429000"/>
            <a:chExt cx="7543800" cy="2209800"/>
          </a:xfrm>
        </p:grpSpPr>
        <p:sp>
          <p:nvSpPr>
            <p:cNvPr id="12293" name="Text Box 4"/>
            <p:cNvSpPr txBox="1">
              <a:spLocks noChangeArrowheads="1"/>
            </p:cNvSpPr>
            <p:nvPr/>
          </p:nvSpPr>
          <p:spPr bwMode="auto">
            <a:xfrm>
              <a:off x="1282700" y="4267200"/>
              <a:ext cx="1312863" cy="641350"/>
            </a:xfrm>
            <a:prstGeom prst="rect">
              <a:avLst/>
            </a:prstGeom>
            <a:noFill/>
            <a:ln w="28575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>
                  <a:latin typeface="Impact" pitchFamily="34" charset="0"/>
                </a:rPr>
                <a:t>ARREGLO DE MODULOS FV</a:t>
              </a:r>
              <a:endParaRPr lang="es-ES">
                <a:latin typeface="Impact" pitchFamily="34" charset="0"/>
              </a:endParaRPr>
            </a:p>
          </p:txBody>
        </p:sp>
        <p:sp>
          <p:nvSpPr>
            <p:cNvPr id="12294" name="Text Box 5"/>
            <p:cNvSpPr txBox="1">
              <a:spLocks noChangeArrowheads="1"/>
            </p:cNvSpPr>
            <p:nvPr/>
          </p:nvSpPr>
          <p:spPr bwMode="auto">
            <a:xfrm>
              <a:off x="4267200" y="4267200"/>
              <a:ext cx="1316038" cy="641350"/>
            </a:xfrm>
            <a:prstGeom prst="rect">
              <a:avLst/>
            </a:prstGeom>
            <a:noFill/>
            <a:ln w="28575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>
                  <a:latin typeface="Impact" pitchFamily="34" charset="0"/>
                </a:rPr>
                <a:t>BANCO DE BATERÍAS</a:t>
              </a:r>
              <a:endParaRPr lang="es-ES">
                <a:latin typeface="Impact" pitchFamily="34" charset="0"/>
              </a:endParaRPr>
            </a:p>
          </p:txBody>
        </p:sp>
        <p:sp>
          <p:nvSpPr>
            <p:cNvPr id="12295" name="Text Box 6"/>
            <p:cNvSpPr txBox="1">
              <a:spLocks noChangeArrowheads="1"/>
            </p:cNvSpPr>
            <p:nvPr/>
          </p:nvSpPr>
          <p:spPr bwMode="auto">
            <a:xfrm>
              <a:off x="2819400" y="4267200"/>
              <a:ext cx="1316038" cy="641350"/>
            </a:xfrm>
            <a:prstGeom prst="rect">
              <a:avLst/>
            </a:prstGeom>
            <a:noFill/>
            <a:ln w="28575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s-ES_tradnl">
                  <a:latin typeface="Impact" pitchFamily="34" charset="0"/>
                </a:rPr>
                <a:t>REGULADOR DE CARGA</a:t>
              </a:r>
              <a:endParaRPr lang="es-ES">
                <a:latin typeface="Impact" pitchFamily="34" charset="0"/>
              </a:endParaRPr>
            </a:p>
          </p:txBody>
        </p:sp>
        <p:sp>
          <p:nvSpPr>
            <p:cNvPr id="12296" name="Rectangle 7"/>
            <p:cNvSpPr>
              <a:spLocks noChangeArrowheads="1"/>
            </p:cNvSpPr>
            <p:nvPr/>
          </p:nvSpPr>
          <p:spPr bwMode="auto">
            <a:xfrm>
              <a:off x="1219200" y="4038600"/>
              <a:ext cx="1441450" cy="1143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s-ES">
                <a:latin typeface="Verdana" pitchFamily="34" charset="0"/>
              </a:endParaRPr>
            </a:p>
          </p:txBody>
        </p:sp>
        <p:sp>
          <p:nvSpPr>
            <p:cNvPr id="12297" name="Rectangle 8"/>
            <p:cNvSpPr>
              <a:spLocks noChangeArrowheads="1"/>
            </p:cNvSpPr>
            <p:nvPr/>
          </p:nvSpPr>
          <p:spPr bwMode="auto">
            <a:xfrm>
              <a:off x="4281488" y="4038600"/>
              <a:ext cx="1320800" cy="1143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s-ES">
                <a:latin typeface="Verdana" pitchFamily="34" charset="0"/>
              </a:endParaRPr>
            </a:p>
          </p:txBody>
        </p:sp>
        <p:sp>
          <p:nvSpPr>
            <p:cNvPr id="12298" name="Rectangle 9"/>
            <p:cNvSpPr>
              <a:spLocks noChangeArrowheads="1"/>
            </p:cNvSpPr>
            <p:nvPr/>
          </p:nvSpPr>
          <p:spPr bwMode="auto">
            <a:xfrm>
              <a:off x="2846388" y="4038600"/>
              <a:ext cx="1219200" cy="1143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s-ES">
                <a:latin typeface="Verdana" pitchFamily="34" charset="0"/>
              </a:endParaRPr>
            </a:p>
          </p:txBody>
        </p:sp>
        <p:grpSp>
          <p:nvGrpSpPr>
            <p:cNvPr id="2" name="Group 25"/>
            <p:cNvGrpSpPr>
              <a:grpSpLocks/>
            </p:cNvGrpSpPr>
            <p:nvPr/>
          </p:nvGrpSpPr>
          <p:grpSpPr bwMode="auto">
            <a:xfrm>
              <a:off x="7848600" y="4038600"/>
              <a:ext cx="914400" cy="1143000"/>
              <a:chOff x="4181" y="2544"/>
              <a:chExt cx="907" cy="720"/>
            </a:xfrm>
          </p:grpSpPr>
          <p:sp>
            <p:nvSpPr>
              <p:cNvPr id="12300" name="Text Box 10"/>
              <p:cNvSpPr txBox="1">
                <a:spLocks noChangeArrowheads="1"/>
              </p:cNvSpPr>
              <p:nvPr/>
            </p:nvSpPr>
            <p:spPr bwMode="auto">
              <a:xfrm>
                <a:off x="4220" y="2688"/>
                <a:ext cx="829" cy="491"/>
              </a:xfrm>
              <a:prstGeom prst="rect">
                <a:avLst/>
              </a:prstGeom>
              <a:noFill/>
              <a:ln w="28575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s-ES_tradnl">
                    <a:latin typeface="Impact" pitchFamily="34" charset="0"/>
                  </a:rPr>
                  <a:t>CARGA</a:t>
                </a:r>
              </a:p>
              <a:p>
                <a:pPr algn="ctr" eaLnBrk="0" hangingPunct="0">
                  <a:spcBef>
                    <a:spcPct val="50000"/>
                  </a:spcBef>
                </a:pPr>
                <a:r>
                  <a:rPr lang="es-ES_tradnl">
                    <a:latin typeface="Impact" pitchFamily="34" charset="0"/>
                  </a:rPr>
                  <a:t> AC</a:t>
                </a:r>
                <a:endParaRPr lang="es-ES">
                  <a:latin typeface="Impact" pitchFamily="34" charset="0"/>
                </a:endParaRPr>
              </a:p>
            </p:txBody>
          </p:sp>
          <p:sp>
            <p:nvSpPr>
              <p:cNvPr id="12301" name="Rectangle 11"/>
              <p:cNvSpPr>
                <a:spLocks noChangeArrowheads="1"/>
              </p:cNvSpPr>
              <p:nvPr/>
            </p:nvSpPr>
            <p:spPr bwMode="auto">
              <a:xfrm>
                <a:off x="4181" y="2544"/>
                <a:ext cx="907" cy="7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s-ES">
                  <a:latin typeface="Verdana" pitchFamily="34" charset="0"/>
                </a:endParaRPr>
              </a:p>
            </p:txBody>
          </p:sp>
        </p:grpSp>
        <p:sp>
          <p:nvSpPr>
            <p:cNvPr id="12302" name="Line 12"/>
            <p:cNvSpPr>
              <a:spLocks noChangeShapeType="1"/>
            </p:cNvSpPr>
            <p:nvPr/>
          </p:nvSpPr>
          <p:spPr bwMode="auto">
            <a:xfrm>
              <a:off x="1933575" y="5638800"/>
              <a:ext cx="461962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03" name="Line 13"/>
            <p:cNvSpPr>
              <a:spLocks noChangeShapeType="1"/>
            </p:cNvSpPr>
            <p:nvPr/>
          </p:nvSpPr>
          <p:spPr bwMode="auto">
            <a:xfrm>
              <a:off x="1933575" y="3581400"/>
              <a:ext cx="461962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04" name="Line 14"/>
            <p:cNvSpPr>
              <a:spLocks noChangeShapeType="1"/>
            </p:cNvSpPr>
            <p:nvPr/>
          </p:nvSpPr>
          <p:spPr bwMode="auto">
            <a:xfrm flipV="1">
              <a:off x="1933575" y="51816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05" name="Line 15"/>
            <p:cNvSpPr>
              <a:spLocks noChangeShapeType="1"/>
            </p:cNvSpPr>
            <p:nvPr/>
          </p:nvSpPr>
          <p:spPr bwMode="auto">
            <a:xfrm flipV="1">
              <a:off x="4930775" y="51816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06" name="Line 16"/>
            <p:cNvSpPr>
              <a:spLocks noChangeShapeType="1"/>
            </p:cNvSpPr>
            <p:nvPr/>
          </p:nvSpPr>
          <p:spPr bwMode="auto">
            <a:xfrm flipV="1">
              <a:off x="3441700" y="51816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07" name="Line 17"/>
            <p:cNvSpPr>
              <a:spLocks noChangeShapeType="1"/>
            </p:cNvSpPr>
            <p:nvPr/>
          </p:nvSpPr>
          <p:spPr bwMode="auto">
            <a:xfrm flipV="1">
              <a:off x="8305800" y="51816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08" name="Line 18"/>
            <p:cNvSpPr>
              <a:spLocks noChangeShapeType="1"/>
            </p:cNvSpPr>
            <p:nvPr/>
          </p:nvSpPr>
          <p:spPr bwMode="auto">
            <a:xfrm flipV="1">
              <a:off x="1933575" y="35814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09" name="Line 19"/>
            <p:cNvSpPr>
              <a:spLocks noChangeShapeType="1"/>
            </p:cNvSpPr>
            <p:nvPr/>
          </p:nvSpPr>
          <p:spPr bwMode="auto">
            <a:xfrm flipV="1">
              <a:off x="4930775" y="35814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10" name="Line 20"/>
            <p:cNvSpPr>
              <a:spLocks noChangeShapeType="1"/>
            </p:cNvSpPr>
            <p:nvPr/>
          </p:nvSpPr>
          <p:spPr bwMode="auto">
            <a:xfrm flipV="1">
              <a:off x="3441700" y="35814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11" name="Line 21"/>
            <p:cNvSpPr>
              <a:spLocks noChangeShapeType="1"/>
            </p:cNvSpPr>
            <p:nvPr/>
          </p:nvSpPr>
          <p:spPr bwMode="auto">
            <a:xfrm flipV="1">
              <a:off x="8305800" y="35814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12" name="AutoShape 22"/>
            <p:cNvSpPr>
              <a:spLocks noChangeArrowheads="1"/>
            </p:cNvSpPr>
            <p:nvPr/>
          </p:nvSpPr>
          <p:spPr bwMode="auto">
            <a:xfrm rot="5417812">
              <a:off x="2590800" y="3429000"/>
              <a:ext cx="304800" cy="3048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s-ES">
                <a:latin typeface="Verdana" pitchFamily="34" charset="0"/>
              </a:endParaRPr>
            </a:p>
          </p:txBody>
        </p:sp>
        <p:sp>
          <p:nvSpPr>
            <p:cNvPr id="12313" name="Line 23"/>
            <p:cNvSpPr>
              <a:spLocks noChangeShapeType="1"/>
            </p:cNvSpPr>
            <p:nvPr/>
          </p:nvSpPr>
          <p:spPr bwMode="auto">
            <a:xfrm>
              <a:off x="2895600" y="3429000"/>
              <a:ext cx="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6096000" y="4038600"/>
              <a:ext cx="1219200" cy="1143000"/>
              <a:chOff x="4181" y="2544"/>
              <a:chExt cx="907" cy="720"/>
            </a:xfrm>
          </p:grpSpPr>
          <p:sp>
            <p:nvSpPr>
              <p:cNvPr id="12315" name="Text Box 27"/>
              <p:cNvSpPr txBox="1">
                <a:spLocks noChangeArrowheads="1"/>
              </p:cNvSpPr>
              <p:nvPr/>
            </p:nvSpPr>
            <p:spPr bwMode="auto">
              <a:xfrm>
                <a:off x="4220" y="2688"/>
                <a:ext cx="829" cy="404"/>
              </a:xfrm>
              <a:prstGeom prst="rect">
                <a:avLst/>
              </a:prstGeom>
              <a:noFill/>
              <a:ln w="28575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s-ES_tradnl">
                    <a:latin typeface="Impact" pitchFamily="34" charset="0"/>
                  </a:rPr>
                  <a:t>INVERSOR DC-AC</a:t>
                </a:r>
                <a:endParaRPr lang="es-ES">
                  <a:latin typeface="Impact" pitchFamily="34" charset="0"/>
                </a:endParaRPr>
              </a:p>
            </p:txBody>
          </p:sp>
          <p:sp>
            <p:nvSpPr>
              <p:cNvPr id="12316" name="Rectangle 28"/>
              <p:cNvSpPr>
                <a:spLocks noChangeArrowheads="1"/>
              </p:cNvSpPr>
              <p:nvPr/>
            </p:nvSpPr>
            <p:spPr bwMode="auto">
              <a:xfrm>
                <a:off x="4181" y="2544"/>
                <a:ext cx="907" cy="7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s-ES">
                  <a:latin typeface="Verdana" pitchFamily="34" charset="0"/>
                </a:endParaRPr>
              </a:p>
            </p:txBody>
          </p:sp>
        </p:grpSp>
        <p:sp>
          <p:nvSpPr>
            <p:cNvPr id="12317" name="Line 29"/>
            <p:cNvSpPr>
              <a:spLocks noChangeShapeType="1"/>
            </p:cNvSpPr>
            <p:nvPr/>
          </p:nvSpPr>
          <p:spPr bwMode="auto">
            <a:xfrm flipV="1">
              <a:off x="6553200" y="51816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18" name="Line 30"/>
            <p:cNvSpPr>
              <a:spLocks noChangeShapeType="1"/>
            </p:cNvSpPr>
            <p:nvPr/>
          </p:nvSpPr>
          <p:spPr bwMode="auto">
            <a:xfrm flipV="1">
              <a:off x="6553200" y="35814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19" name="Line 31"/>
            <p:cNvSpPr>
              <a:spLocks noChangeShapeType="1"/>
            </p:cNvSpPr>
            <p:nvPr/>
          </p:nvSpPr>
          <p:spPr bwMode="auto">
            <a:xfrm flipV="1">
              <a:off x="6858000" y="51816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20" name="Line 32"/>
            <p:cNvSpPr>
              <a:spLocks noChangeShapeType="1"/>
            </p:cNvSpPr>
            <p:nvPr/>
          </p:nvSpPr>
          <p:spPr bwMode="auto">
            <a:xfrm flipV="1">
              <a:off x="6858000" y="3581400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21" name="Line 33"/>
            <p:cNvSpPr>
              <a:spLocks noChangeShapeType="1"/>
            </p:cNvSpPr>
            <p:nvPr/>
          </p:nvSpPr>
          <p:spPr bwMode="auto">
            <a:xfrm>
              <a:off x="6858000" y="3581400"/>
              <a:ext cx="14478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  <p:sp>
          <p:nvSpPr>
            <p:cNvPr id="12322" name="Line 34"/>
            <p:cNvSpPr>
              <a:spLocks noChangeShapeType="1"/>
            </p:cNvSpPr>
            <p:nvPr/>
          </p:nvSpPr>
          <p:spPr bwMode="auto">
            <a:xfrm>
              <a:off x="6858000" y="5638800"/>
              <a:ext cx="14478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714348" y="1428736"/>
            <a:ext cx="8243887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s-ES_tradnl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Pueden diseñarse para alimentar cargas DC y AC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Componentes de un Sistema AC:</a:t>
            </a:r>
          </a:p>
        </p:txBody>
      </p:sp>
      <p:sp>
        <p:nvSpPr>
          <p:cNvPr id="35" name="Rectangle 1026"/>
          <p:cNvSpPr>
            <a:spLocks noChangeArrowheads="1"/>
          </p:cNvSpPr>
          <p:nvPr/>
        </p:nvSpPr>
        <p:spPr bwMode="auto">
          <a:xfrm>
            <a:off x="571472" y="642918"/>
            <a:ext cx="82296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r>
              <a:rPr lang="es-ES_tradnl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COMPONENTES DE UN SISTEMA FOTOVOLTAÍCO</a:t>
            </a:r>
            <a:endParaRPr lang="es-ES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5552" y="4454667"/>
            <a:ext cx="7098348" cy="2331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>
            <a:spLocks noChangeArrowheads="1"/>
          </p:cNvSpPr>
          <p:nvPr/>
        </p:nvSpPr>
        <p:spPr bwMode="auto">
          <a:xfrm>
            <a:off x="357158" y="214290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es-ES_tradnl" sz="2800" b="1" dirty="0">
                <a:solidFill>
                  <a:schemeClr val="tx2"/>
                </a:solidFill>
              </a:rPr>
              <a:t>CONCEPTOS FUNDAMENTALES</a:t>
            </a:r>
            <a:endParaRPr lang="es-ES" sz="2800" b="1" dirty="0">
              <a:solidFill>
                <a:schemeClr val="tx2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0" y="928670"/>
            <a:ext cx="8858280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endParaRPr lang="es-E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0" y="928670"/>
            <a:ext cx="9144000" cy="528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114000"/>
              <a:buFontTx/>
              <a:buChar char="•"/>
            </a:pPr>
            <a:r>
              <a:rPr lang="es-ES_tradnl" sz="28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Irradiancia</a:t>
            </a: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Solar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s-ES_tradnl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Flujo de energía radiante recibido sobre una superficie por unidad de área y de tiempo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Símbolo: G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Unidad: W/m</a:t>
            </a:r>
            <a:r>
              <a:rPr lang="es-ES_tradnl" sz="2800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s-ES_tradnl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19050" lvl="1" indent="3429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_tradnl" sz="28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Irradiancia</a:t>
            </a: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solar extraterrestre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s-ES_tradnl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Es la energía solar que se recibe en el tope superior de la atmósfera 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Símbolo: </a:t>
            </a:r>
            <a:r>
              <a:rPr lang="es-ES_tradnl" sz="28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Isc</a:t>
            </a: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8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Isc</a:t>
            </a: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1360 W/m</a:t>
            </a:r>
            <a:r>
              <a:rPr lang="es-ES_tradnl" sz="2800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[Constante solar]</a:t>
            </a:r>
            <a:endParaRPr lang="es-ES_tradnl" sz="2800" baseline="30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18</a:t>
            </a:fld>
            <a:endParaRPr lang="es-E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>
            <a:spLocks noChangeArrowheads="1"/>
          </p:cNvSpPr>
          <p:nvPr/>
        </p:nvSpPr>
        <p:spPr bwMode="auto">
          <a:xfrm>
            <a:off x="357158" y="214290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es-ES_tradnl" sz="2800" b="1" dirty="0">
                <a:solidFill>
                  <a:schemeClr val="tx2"/>
                </a:solidFill>
              </a:rPr>
              <a:t>CONCEPTOS FUNDAMENTALES</a:t>
            </a:r>
            <a:endParaRPr lang="es-ES" sz="2800" b="1" dirty="0">
              <a:solidFill>
                <a:schemeClr val="tx2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0" y="1142984"/>
            <a:ext cx="9144000" cy="427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s-ES_tradnl" sz="28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Irradiancia</a:t>
            </a: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Solar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s-ES_tradnl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_tradnl" sz="28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Irradiancia</a:t>
            </a: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solar directa:</a:t>
            </a:r>
          </a:p>
          <a:p>
            <a:pPr marL="118745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_tradnl" sz="28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Irradiancia</a:t>
            </a: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sin dispersión atmosférica</a:t>
            </a:r>
          </a:p>
          <a:p>
            <a:pPr marL="118745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Símbolo: </a:t>
            </a:r>
            <a:r>
              <a:rPr lang="es-ES_tradnl" sz="28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Gb</a:t>
            </a:r>
            <a:endParaRPr lang="es-ES_tradnl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</a:pPr>
            <a:endParaRPr lang="es-ES_tradnl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_tradnl" sz="28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Irradiancia</a:t>
            </a: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solar difusa: </a:t>
            </a:r>
          </a:p>
          <a:p>
            <a:pPr marL="118745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Proveniente de todo el cielo </a:t>
            </a:r>
          </a:p>
          <a:p>
            <a:pPr marL="118745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Símbolo: Gd</a:t>
            </a:r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19</a:t>
            </a:fld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Fuentes de Energía</a:t>
            </a:r>
            <a:endParaRPr lang="es-ES" dirty="0"/>
          </a:p>
        </p:txBody>
      </p:sp>
      <p:sp>
        <p:nvSpPr>
          <p:cNvPr id="6" name="5 Rectángulo"/>
          <p:cNvSpPr/>
          <p:nvPr/>
        </p:nvSpPr>
        <p:spPr>
          <a:xfrm>
            <a:off x="0" y="1357298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s-PA" sz="3600" dirty="0"/>
              <a:t>El desarrollo de la humanidad ha estado determinado en gran medida por la utilización de las diferentes formas de energía.</a:t>
            </a:r>
          </a:p>
          <a:p>
            <a:pPr algn="just">
              <a:buFont typeface="Arial" pitchFamily="34" charset="0"/>
              <a:buChar char="•"/>
            </a:pPr>
            <a:r>
              <a:rPr lang="es-PA" sz="3600" dirty="0"/>
              <a:t>En los inicios las energías renovables eran utilizadas en forma de biomasa, viento, agua y sol, por lo que deben ser consideradas coma la base energética del desarrollo humano.</a:t>
            </a:r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49160"/>
            <a:ext cx="7215238" cy="6145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20</a:t>
            </a:fld>
            <a:endParaRPr lang="es-E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2" y="428605"/>
            <a:ext cx="7939549" cy="6232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21</a:t>
            </a:fld>
            <a:endParaRPr lang="es-E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28596" y="1214422"/>
            <a:ext cx="8572560" cy="5398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s-ES_tradnl" sz="28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Irradiancia</a:t>
            </a: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Solar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s-ES_tradnl" sz="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Efecto del horario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s-ES_tradnl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28600" lvl="2" indent="222250" algn="just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Debido a la rotación de la tierra, la intensidad de la radiación es máxima hacia el mediodía y disminuye hacia los amaneceres y atardeceres.</a:t>
            </a:r>
          </a:p>
          <a:p>
            <a:pPr marL="228600" lvl="2" indent="222250" algn="just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s-ES_tradnl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Efecto de las lluvias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endParaRPr lang="es-ES_tradnl" sz="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266700" lvl="1" indent="-19050" algn="just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s-ES_tradnl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 tener una cobertura nubosa, la radiación disponible disminuye y esto debe ser tomado en cuenta al momento de diseñar un sistema fotovoltaico.</a:t>
            </a:r>
          </a:p>
        </p:txBody>
      </p:sp>
      <p:sp>
        <p:nvSpPr>
          <p:cNvPr id="3" name="Rectangle 1026"/>
          <p:cNvSpPr>
            <a:spLocks noChangeArrowheads="1"/>
          </p:cNvSpPr>
          <p:nvPr/>
        </p:nvSpPr>
        <p:spPr bwMode="auto">
          <a:xfrm>
            <a:off x="357158" y="357166"/>
            <a:ext cx="82296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r>
              <a:rPr lang="es-ES_tradnl" sz="2800" b="1" dirty="0">
                <a:solidFill>
                  <a:schemeClr val="tx2"/>
                </a:solidFill>
              </a:rPr>
              <a:t>CONCEPTOS FUNDAMENTALES</a:t>
            </a:r>
            <a:endParaRPr lang="es-ES" sz="2800" b="1" dirty="0">
              <a:solidFill>
                <a:schemeClr val="tx2"/>
              </a:solidFill>
            </a:endParaRP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22</a:t>
            </a:fld>
            <a:endParaRPr lang="es-E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214422"/>
            <a:ext cx="4224345" cy="530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1000100" y="1500174"/>
            <a:ext cx="1000132" cy="142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5" name="4 Rectángulo"/>
          <p:cNvSpPr/>
          <p:nvPr/>
        </p:nvSpPr>
        <p:spPr>
          <a:xfrm>
            <a:off x="1000100" y="4143380"/>
            <a:ext cx="1000132" cy="142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2214553"/>
            <a:ext cx="4214842" cy="275479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1209501" y="785794"/>
            <a:ext cx="259878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50" lvl="1" indent="-19050" algn="ctr">
              <a:lnSpc>
                <a:spcPct val="90000"/>
              </a:lnSpc>
              <a:spcBef>
                <a:spcPct val="20000"/>
              </a:spcBef>
            </a:pPr>
            <a:r>
              <a:rPr lang="es-ES_tradnl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Efecto del horario</a:t>
            </a:r>
          </a:p>
        </p:txBody>
      </p:sp>
      <p:sp>
        <p:nvSpPr>
          <p:cNvPr id="8" name="7 Rectángulo"/>
          <p:cNvSpPr/>
          <p:nvPr/>
        </p:nvSpPr>
        <p:spPr>
          <a:xfrm>
            <a:off x="5429256" y="1285860"/>
            <a:ext cx="2906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Efecto de las lluvias</a:t>
            </a:r>
            <a:endParaRPr lang="es-PA" sz="2400" dirty="0"/>
          </a:p>
        </p:txBody>
      </p:sp>
      <p:sp>
        <p:nvSpPr>
          <p:cNvPr id="9" name="8 Rectángulo"/>
          <p:cNvSpPr/>
          <p:nvPr/>
        </p:nvSpPr>
        <p:spPr>
          <a:xfrm>
            <a:off x="1643042" y="214290"/>
            <a:ext cx="5757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2800" b="1" dirty="0">
                <a:solidFill>
                  <a:schemeClr val="tx2"/>
                </a:solidFill>
              </a:rPr>
              <a:t>CONCEPTOS FUNDAMENTALES</a:t>
            </a:r>
            <a:endParaRPr lang="es-ES" sz="2800" b="1" dirty="0">
              <a:solidFill>
                <a:schemeClr val="tx2"/>
              </a:solidFill>
            </a:endParaRPr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23</a:t>
            </a:fld>
            <a:endParaRPr lang="es-E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133475"/>
            <a:ext cx="7561263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1500166" y="357166"/>
            <a:ext cx="5757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2800" b="1" dirty="0">
                <a:solidFill>
                  <a:schemeClr val="tx2"/>
                </a:solidFill>
              </a:rPr>
              <a:t>CONCEPTOS FUNDAMENTALES</a:t>
            </a:r>
            <a:endParaRPr lang="es-ES" sz="2800" b="1" dirty="0">
              <a:solidFill>
                <a:schemeClr val="tx2"/>
              </a:solidFill>
            </a:endParaRP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24</a:t>
            </a:fld>
            <a:endParaRPr lang="es-E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s-ES_tradnl" sz="2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Irradiancia</a:t>
            </a:r>
            <a:r>
              <a:rPr lang="es-ES_tradnl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Solar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s-ES_tradnl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Efectos estacionales</a:t>
            </a:r>
          </a:p>
          <a:p>
            <a:pPr marL="552450" lvl="1" indent="-19050">
              <a:lnSpc>
                <a:spcPct val="90000"/>
              </a:lnSpc>
              <a:spcBef>
                <a:spcPct val="20000"/>
              </a:spcBef>
              <a:buNone/>
            </a:pPr>
            <a:endParaRPr lang="es-ES_tradnl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1142976" y="2714622"/>
          <a:ext cx="7072362" cy="314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6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65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Fecha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Inclinación del Sol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s-ES_tradnl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21 Marzo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s-ES_trad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0 º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s-ES_tradnl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21 de Junio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s-ES_trad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+ 23.5º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65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s-ES_tradnl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21 de Septiembre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s-ES_trad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0º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65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s-ES_tradnl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21 de diciembre</a:t>
                      </a:r>
                      <a:endParaRPr kumimoji="0" lang="es-E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s-ES_trad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- 23.5º</a:t>
                      </a:r>
                      <a:endParaRPr kumimoji="0" 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6 Título"/>
          <p:cNvSpPr>
            <a:spLocks noGrp="1"/>
          </p:cNvSpPr>
          <p:nvPr>
            <p:ph type="title"/>
          </p:nvPr>
        </p:nvSpPr>
        <p:spPr>
          <a:xfrm>
            <a:off x="457200" y="48292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_tradnl" sz="2800" b="1" dirty="0">
                <a:solidFill>
                  <a:schemeClr val="tx2"/>
                </a:solidFill>
              </a:rPr>
              <a:t>CONCEPTOS FUNDAMENTALES</a:t>
            </a:r>
            <a:endParaRPr lang="es-ES" sz="2800" b="1" dirty="0">
              <a:solidFill>
                <a:schemeClr val="tx2"/>
              </a:solidFill>
            </a:endParaRPr>
          </a:p>
        </p:txBody>
      </p:sp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25</a:t>
            </a:fld>
            <a:endParaRPr lang="es-E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1271588"/>
            <a:ext cx="6192838" cy="497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6 Título"/>
          <p:cNvSpPr>
            <a:spLocks noGrp="1"/>
          </p:cNvSpPr>
          <p:nvPr>
            <p:ph type="title"/>
          </p:nvPr>
        </p:nvSpPr>
        <p:spPr>
          <a:xfrm>
            <a:off x="457200" y="447201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_tradnl" sz="2800" b="1" dirty="0">
                <a:solidFill>
                  <a:schemeClr val="tx2"/>
                </a:solidFill>
              </a:rPr>
              <a:t>CONCEPTOS FUNDAMENTALES</a:t>
            </a:r>
            <a:endParaRPr lang="es-ES" sz="2800" b="1" dirty="0">
              <a:solidFill>
                <a:schemeClr val="tx2"/>
              </a:solidFill>
            </a:endParaRPr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26</a:t>
            </a:fld>
            <a:endParaRPr lang="es-E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2910" y="500042"/>
            <a:ext cx="8229600" cy="511156"/>
          </a:xfrm>
        </p:spPr>
        <p:txBody>
          <a:bodyPr/>
          <a:lstStyle/>
          <a:p>
            <a:r>
              <a:rPr lang="es-ES_tradnl" sz="2800" b="1" dirty="0"/>
              <a:t>CONCEPTOS FUNDAMENTALES</a:t>
            </a:r>
            <a:endParaRPr lang="es-PA" sz="2800" dirty="0"/>
          </a:p>
        </p:txBody>
      </p:sp>
      <p:sp>
        <p:nvSpPr>
          <p:cNvPr id="34" name="33 Rectángulo"/>
          <p:cNvSpPr/>
          <p:nvPr/>
        </p:nvSpPr>
        <p:spPr>
          <a:xfrm>
            <a:off x="3000364" y="1214422"/>
            <a:ext cx="3482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/>
              <a:t>Efectos estacionales</a:t>
            </a:r>
            <a:endParaRPr lang="es-PA" sz="2800" dirty="0"/>
          </a:p>
        </p:txBody>
      </p:sp>
      <p:pic>
        <p:nvPicPr>
          <p:cNvPr id="40" name="39 Imagen" descr="Inclinacion solar.gif"/>
          <p:cNvPicPr>
            <a:picLocks noChangeAspect="1"/>
          </p:cNvPicPr>
          <p:nvPr/>
        </p:nvPicPr>
        <p:blipFill>
          <a:blip r:embed="rId2" cstate="print"/>
          <a:srcRect l="926" b="52083"/>
          <a:stretch>
            <a:fillRect/>
          </a:stretch>
        </p:blipFill>
        <p:spPr>
          <a:xfrm>
            <a:off x="1071538" y="1823888"/>
            <a:ext cx="7643866" cy="4666986"/>
          </a:xfrm>
          <a:prstGeom prst="rect">
            <a:avLst/>
          </a:prstGeom>
        </p:spPr>
      </p:pic>
      <p:sp>
        <p:nvSpPr>
          <p:cNvPr id="47" name="4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27</a:t>
            </a:fld>
            <a:endParaRPr lang="es-E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2910" y="500042"/>
            <a:ext cx="8229600" cy="511156"/>
          </a:xfrm>
        </p:spPr>
        <p:txBody>
          <a:bodyPr/>
          <a:lstStyle/>
          <a:p>
            <a:r>
              <a:rPr lang="es-ES_tradnl" sz="2800" b="1" dirty="0"/>
              <a:t>CONCEPTOS FUNDAMENTALES</a:t>
            </a:r>
            <a:endParaRPr lang="es-PA" sz="2800" dirty="0"/>
          </a:p>
        </p:txBody>
      </p:sp>
      <p:sp>
        <p:nvSpPr>
          <p:cNvPr id="34" name="33 Rectángulo"/>
          <p:cNvSpPr/>
          <p:nvPr/>
        </p:nvSpPr>
        <p:spPr>
          <a:xfrm>
            <a:off x="2857488" y="1285860"/>
            <a:ext cx="3482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/>
              <a:t>Efectos estacionales</a:t>
            </a:r>
            <a:endParaRPr lang="es-PA" sz="2800" dirty="0"/>
          </a:p>
        </p:txBody>
      </p:sp>
      <p:pic>
        <p:nvPicPr>
          <p:cNvPr id="6" name="5 Imagen" descr="Inclinacion solar.gif"/>
          <p:cNvPicPr>
            <a:picLocks noChangeAspect="1"/>
          </p:cNvPicPr>
          <p:nvPr/>
        </p:nvPicPr>
        <p:blipFill>
          <a:blip r:embed="rId2" cstate="print"/>
          <a:srcRect t="48958" r="10550" b="4166"/>
          <a:stretch>
            <a:fillRect/>
          </a:stretch>
        </p:blipFill>
        <p:spPr>
          <a:xfrm>
            <a:off x="1071538" y="1857364"/>
            <a:ext cx="7143800" cy="4725947"/>
          </a:xfrm>
          <a:prstGeom prst="rect">
            <a:avLst/>
          </a:prstGeom>
        </p:spPr>
      </p:pic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28</a:t>
            </a:fld>
            <a:endParaRPr lang="es-E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371" y="2786058"/>
            <a:ext cx="4676505" cy="372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8" name="Picture 6" descr="Pag02_04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6100" y="1484313"/>
            <a:ext cx="3400425" cy="2943225"/>
          </a:xfrm>
          <a:prstGeom prst="rect">
            <a:avLst/>
          </a:prstGeom>
          <a:noFill/>
        </p:spPr>
      </p:pic>
      <p:pic>
        <p:nvPicPr>
          <p:cNvPr id="28684" name="Picture 12" descr="Pag02_08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4365625"/>
            <a:ext cx="3238500" cy="2124075"/>
          </a:xfrm>
          <a:prstGeom prst="rect">
            <a:avLst/>
          </a:prstGeom>
          <a:noFill/>
        </p:spPr>
      </p:pic>
      <p:sp>
        <p:nvSpPr>
          <p:cNvPr id="7" name="6 Título"/>
          <p:cNvSpPr>
            <a:spLocks noGrp="1"/>
          </p:cNvSpPr>
          <p:nvPr>
            <p:ph type="title"/>
          </p:nvPr>
        </p:nvSpPr>
        <p:spPr>
          <a:xfrm>
            <a:off x="457200" y="447201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_tradnl" sz="2800" b="1" dirty="0">
                <a:solidFill>
                  <a:schemeClr val="tx2"/>
                </a:solidFill>
              </a:rPr>
              <a:t>CONCEPTOS FUNDAMENTALES</a:t>
            </a:r>
            <a:endParaRPr lang="es-ES" sz="2800" b="1" dirty="0">
              <a:solidFill>
                <a:schemeClr val="tx2"/>
              </a:solidFill>
            </a:endParaRPr>
          </a:p>
        </p:txBody>
      </p:sp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29</a:t>
            </a:fld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s-PA" dirty="0"/>
              <a:t>Fuentes de Energía</a:t>
            </a:r>
            <a:endParaRPr lang="es-ES" dirty="0"/>
          </a:p>
        </p:txBody>
      </p:sp>
      <p:sp>
        <p:nvSpPr>
          <p:cNvPr id="6" name="5 Rectángulo"/>
          <p:cNvSpPr/>
          <p:nvPr/>
        </p:nvSpPr>
        <p:spPr>
          <a:xfrm>
            <a:off x="0" y="1010245"/>
            <a:ext cx="914400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s-PA" sz="3400" dirty="0"/>
              <a:t>Con la aparición de los recursos energéticos fósiles el uso de la energía se convirtió en algo muy fácil, más eficiente y barato.</a:t>
            </a:r>
          </a:p>
          <a:p>
            <a:pPr algn="just">
              <a:buFont typeface="Arial" pitchFamily="34" charset="0"/>
              <a:buChar char="•"/>
            </a:pPr>
            <a:r>
              <a:rPr lang="es-PA" sz="3400" dirty="0"/>
              <a:t> Esto ha ocasionado un consumo indiscriminado de este tipo de energía hasta limites insostenibles que han ocasionado que todos los países más o menos desarrollados, realicen continuos esfuerzos en un intento de mejorar la eficiencia de la utilización de la energía y reducir el consumo de recursos fósiles.</a:t>
            </a:r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3</a:t>
            </a:fld>
            <a:endParaRPr lang="es-E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Evolución histórica de la energía solar fotovoltaica</a:t>
            </a:r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767442"/>
            <a:ext cx="7286676" cy="5019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30</a:t>
            </a:fld>
            <a:endParaRPr lang="es-E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sz="3600" dirty="0"/>
              <a:t>Unión P-N elemental de un panel solar</a:t>
            </a:r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1538" y="1372468"/>
            <a:ext cx="7429552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31</a:t>
            </a:fld>
            <a:endParaRPr lang="es-E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785926"/>
            <a:ext cx="6502334" cy="4321673"/>
          </a:xfrm>
          <a:prstGeom prst="rect">
            <a:avLst/>
          </a:prstGeom>
          <a:noFill/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sz="3600" dirty="0"/>
              <a:t>Celda elemental de un panel solar</a:t>
            </a:r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32</a:t>
            </a:fld>
            <a:endParaRPr lang="es-E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s-ES_tradnl" b="1" dirty="0">
                <a:latin typeface="Verdana" pitchFamily="34" charset="0"/>
              </a:rPr>
              <a:t>La celda solar fotovoltaica</a:t>
            </a:r>
            <a:endParaRPr lang="es-PA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4282" y="1071546"/>
            <a:ext cx="8929718" cy="5054617"/>
          </a:xfrm>
        </p:spPr>
        <p:txBody>
          <a:bodyPr/>
          <a:lstStyle/>
          <a:p>
            <a:pPr marL="0" indent="193675" algn="just"/>
            <a:r>
              <a:rPr lang="es-ES_tradnl" sz="2400" b="1" dirty="0">
                <a:latin typeface="Verdana" pitchFamily="34" charset="0"/>
              </a:rPr>
              <a:t>Es un dispositivo que transforma la energía luminosa del sol en energía eléctrica. </a:t>
            </a:r>
          </a:p>
          <a:p>
            <a:pPr marL="0" indent="193675" algn="just"/>
            <a:r>
              <a:rPr lang="es-ES_tradnl" sz="2400" b="1" dirty="0">
                <a:latin typeface="Verdana" pitchFamily="34" charset="0"/>
              </a:rPr>
              <a:t>La conversión se lleva acabo de una manera limpia. </a:t>
            </a:r>
          </a:p>
          <a:p>
            <a:pPr marL="0" indent="193675" algn="just"/>
            <a:r>
              <a:rPr lang="es-ES_tradnl" sz="2400" b="1" dirty="0">
                <a:latin typeface="Verdana" pitchFamily="34" charset="0"/>
              </a:rPr>
              <a:t>Se fabrican usando materiales semiconductores como el Silicio (Si), el Arseniuro de Galio (</a:t>
            </a:r>
            <a:r>
              <a:rPr lang="es-ES_tradnl" sz="2400" b="1" dirty="0" err="1">
                <a:latin typeface="Verdana" pitchFamily="34" charset="0"/>
              </a:rPr>
              <a:t>GaAs</a:t>
            </a:r>
            <a:r>
              <a:rPr lang="es-ES_tradnl" sz="2400" b="1" dirty="0">
                <a:latin typeface="Verdana" pitchFamily="34" charset="0"/>
              </a:rPr>
              <a:t>), el Fosfuro de Indio (</a:t>
            </a:r>
            <a:r>
              <a:rPr lang="es-ES_tradnl" sz="2400" b="1" dirty="0" err="1">
                <a:latin typeface="Verdana" pitchFamily="34" charset="0"/>
              </a:rPr>
              <a:t>InP</a:t>
            </a:r>
            <a:r>
              <a:rPr lang="es-ES_tradnl" sz="2400" b="1" dirty="0">
                <a:latin typeface="Verdana" pitchFamily="34" charset="0"/>
              </a:rPr>
              <a:t>) entre otros.</a:t>
            </a:r>
          </a:p>
          <a:p>
            <a:pPr marL="0" indent="193675" algn="just"/>
            <a:r>
              <a:rPr lang="es-ES_tradnl" sz="2400" b="1" dirty="0">
                <a:latin typeface="Verdana" pitchFamily="34" charset="0"/>
              </a:rPr>
              <a:t>Existe una gran variedad de celdas solares: fabricadas con silicio </a:t>
            </a:r>
            <a:r>
              <a:rPr lang="es-ES_tradnl" sz="2400" b="1" dirty="0" err="1">
                <a:latin typeface="Verdana" pitchFamily="34" charset="0"/>
              </a:rPr>
              <a:t>monocristalino</a:t>
            </a:r>
            <a:r>
              <a:rPr lang="es-ES_tradnl" sz="2400" b="1" dirty="0">
                <a:latin typeface="Verdana" pitchFamily="34" charset="0"/>
              </a:rPr>
              <a:t>; con silicio </a:t>
            </a:r>
            <a:r>
              <a:rPr lang="es-ES_tradnl" sz="2400" b="1" dirty="0" err="1">
                <a:latin typeface="Verdana" pitchFamily="34" charset="0"/>
              </a:rPr>
              <a:t>policristalino</a:t>
            </a:r>
            <a:r>
              <a:rPr lang="es-ES_tradnl" sz="2400" b="1" dirty="0">
                <a:latin typeface="Verdana" pitchFamily="34" charset="0"/>
              </a:rPr>
              <a:t>; con material amorfo (silicio amorfo hidrogenado) o con diferentes materiales semiconductores.</a:t>
            </a:r>
            <a:endParaRPr lang="es-ES_tradnl" sz="2400" dirty="0">
              <a:latin typeface="Verdana" pitchFamily="34" charset="0"/>
            </a:endParaRPr>
          </a:p>
          <a:p>
            <a:endParaRPr lang="es-PA" dirty="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33</a:t>
            </a:fld>
            <a:endParaRPr lang="es-E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24050"/>
            <a:ext cx="9144000" cy="406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1857356" y="571480"/>
            <a:ext cx="542928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s-ES_tradnl" sz="2800" b="1" dirty="0">
                <a:latin typeface="Verdana" pitchFamily="34" charset="0"/>
              </a:rPr>
              <a:t>PANELES  SOLARES</a:t>
            </a: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34</a:t>
            </a:fld>
            <a:endParaRPr lang="es-E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circ_eq_real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469772"/>
            <a:ext cx="7358113" cy="5861547"/>
          </a:xfrm>
          <a:prstGeom prst="rect">
            <a:avLst/>
          </a:prstGeom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35</a:t>
            </a:fld>
            <a:endParaRPr lang="es-E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00173"/>
            <a:ext cx="7576139" cy="5180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0" y="571480"/>
            <a:ext cx="91440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s-ES_tradnl" sz="2800" b="1" dirty="0">
                <a:latin typeface="Verdana" pitchFamily="34" charset="0"/>
              </a:rPr>
              <a:t>CARACTERÍSTICAS ELÉCTRICAS PANELES  SOLARES</a:t>
            </a: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36</a:t>
            </a:fld>
            <a:endParaRPr lang="es-E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571480"/>
            <a:ext cx="91440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s-ES_tradnl" sz="2800" b="1" dirty="0">
                <a:latin typeface="Verdana" pitchFamily="34" charset="0"/>
              </a:rPr>
              <a:t>CARACTERÍSTICAS ELÉCTRICAS PANELES  SOLARES</a:t>
            </a:r>
          </a:p>
        </p:txBody>
      </p:sp>
      <p:pic>
        <p:nvPicPr>
          <p:cNvPr id="4" name="Picture 2" descr="Cuadrícula gran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052" y="1500174"/>
            <a:ext cx="6903972" cy="5178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37</a:t>
            </a:fld>
            <a:endParaRPr lang="es-E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571480"/>
            <a:ext cx="91440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s-ES_tradnl" sz="2800" b="1" dirty="0">
                <a:latin typeface="Verdana" pitchFamily="34" charset="0"/>
              </a:rPr>
              <a:t>CARACTERÍSTICAS ELÉCTRICAS PANELES  SOLARES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595437"/>
            <a:ext cx="6882169" cy="51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38</a:t>
            </a:fld>
            <a:endParaRPr lang="es-E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571480"/>
            <a:ext cx="91440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s-ES_tradnl" sz="2800" b="1" dirty="0">
                <a:latin typeface="Verdana" pitchFamily="34" charset="0"/>
              </a:rPr>
              <a:t>CARACTERÍSTICAS ELÉCTRICAS PANELES  SOLARES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s-ES_tradnl" sz="2400" b="1" dirty="0">
                <a:latin typeface="Verdana" pitchFamily="34" charset="0"/>
              </a:rPr>
              <a:t>INFLUENCIA DE LA TEMPERATURA EN LOS DISTINTOS PARÁMETROS DE UN PANEL </a:t>
            </a:r>
            <a:r>
              <a:rPr lang="es-ES_tradnl" sz="2800" b="1" dirty="0">
                <a:latin typeface="Verdana" pitchFamily="34" charset="0"/>
              </a:rPr>
              <a:t>SOLAR</a:t>
            </a:r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39</a:t>
            </a:fld>
            <a:endParaRPr lang="es-ES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403449"/>
            <a:ext cx="8321059" cy="4097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Fuentes de Energía</a:t>
            </a:r>
            <a:endParaRPr lang="es-E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628775"/>
            <a:ext cx="7272338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4</a:t>
            </a:fld>
            <a:endParaRPr lang="es-E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571480"/>
            <a:ext cx="91440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s-ES_tradnl" sz="2800" b="1" dirty="0">
                <a:latin typeface="Verdana" pitchFamily="34" charset="0"/>
              </a:rPr>
              <a:t>CARACTERÍSTICAS ELÉCTRICAS PANELES  SOLARES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2563" y="1543067"/>
            <a:ext cx="623887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40</a:t>
            </a:fld>
            <a:endParaRPr lang="es-E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500034" y="642918"/>
            <a:ext cx="8229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r>
              <a:rPr lang="es-ES_tradnl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COMPONENTES DE UN SISTEMA FOTOVOLTAÍCO</a:t>
            </a:r>
            <a:endParaRPr lang="es-ES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1143000" y="1714488"/>
            <a:ext cx="769620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r>
              <a:rPr lang="es-ES_tradnl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	   PANELES SOLARES </a:t>
            </a:r>
          </a:p>
          <a:p>
            <a:pPr algn="ctr"/>
            <a:endParaRPr lang="es-ES_tradnl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lvl="1">
              <a:buFontTx/>
              <a:buChar char="–"/>
            </a:pPr>
            <a:r>
              <a:rPr lang="es-ES_tradnl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TECNOLOGÍA DE FABRICACIÓN CELDAS DE Si-</a:t>
            </a:r>
            <a:r>
              <a:rPr lang="es-ES_tradnl" sz="2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</a:t>
            </a:r>
            <a:endParaRPr lang="es-ES_tradnl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6389" name="Object 1024"/>
          <p:cNvGraphicFramePr>
            <a:graphicFrameLocks noChangeAspect="1"/>
          </p:cNvGraphicFramePr>
          <p:nvPr/>
        </p:nvGraphicFramePr>
        <p:xfrm>
          <a:off x="1676400" y="3276600"/>
          <a:ext cx="623093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7" name="Fotografía de Photo Editor" r:id="rId3" imgW="6230220" imgH="1219370" progId="">
                  <p:embed/>
                </p:oleObj>
              </mc:Choice>
              <mc:Fallback>
                <p:oleObj name="Fotografía de Photo Editor" r:id="rId3" imgW="6230220" imgH="1219370" progId="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276600"/>
                        <a:ext cx="6230938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1676400" y="4648200"/>
            <a:ext cx="1905000" cy="5492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1200"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Granos de cuartiza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s-ES_tradnl" sz="1200"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&gt; 90% Si</a:t>
            </a:r>
            <a:endParaRPr lang="es-ES" sz="1200">
              <a:effectLst>
                <a:outerShdw blurRad="38100" dist="38100" dir="2700000" algn="tl">
                  <a:srgbClr val="000000"/>
                </a:outerShdw>
              </a:effectLst>
              <a:latin typeface="Impact" pitchFamily="34" charset="0"/>
            </a:endParaRP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3810000" y="4648200"/>
            <a:ext cx="1905000" cy="5492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1200"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Silicio grado metalúrgico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s-ES_tradnl" sz="1200"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 98%  - 99%  Si</a:t>
            </a:r>
            <a:endParaRPr lang="es-ES" sz="1200">
              <a:effectLst>
                <a:outerShdw blurRad="38100" dist="38100" dir="2700000" algn="tl">
                  <a:srgbClr val="000000"/>
                </a:outerShdw>
              </a:effectLst>
              <a:latin typeface="Impact" pitchFamily="34" charset="0"/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791200" y="4648200"/>
            <a:ext cx="2133600" cy="5492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1200"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Silicio grado semiconductor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s-ES_tradnl" sz="1200"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&gt;  99.9999%  Si</a:t>
            </a:r>
            <a:endParaRPr lang="es-ES" sz="1200">
              <a:effectLst>
                <a:outerShdw blurRad="38100" dist="38100" dir="2700000" algn="tl">
                  <a:srgbClr val="000000"/>
                </a:outerShdw>
              </a:effectLst>
              <a:latin typeface="Impact" pitchFamily="34" charset="0"/>
            </a:endParaRPr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2895600" y="5638800"/>
            <a:ext cx="1371600" cy="152400"/>
          </a:xfrm>
          <a:prstGeom prst="rightArrow">
            <a:avLst>
              <a:gd name="adj1" fmla="val 50000"/>
              <a:gd name="adj2" fmla="val 22500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ES">
              <a:latin typeface="Verdana" pitchFamily="34" charset="0"/>
            </a:endParaRPr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5105400" y="5638800"/>
            <a:ext cx="1371600" cy="152400"/>
          </a:xfrm>
          <a:prstGeom prst="rightArrow">
            <a:avLst>
              <a:gd name="adj1" fmla="val 50000"/>
              <a:gd name="adj2" fmla="val 22500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ES">
              <a:latin typeface="Verdana" pitchFamily="34" charset="0"/>
            </a:endParaRPr>
          </a:p>
        </p:txBody>
      </p:sp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2743200" y="5334000"/>
            <a:ext cx="16002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1200"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Calor y Reducción</a:t>
            </a:r>
            <a:endParaRPr lang="es-ES" sz="1200">
              <a:effectLst>
                <a:outerShdw blurRad="38100" dist="38100" dir="2700000" algn="tl">
                  <a:srgbClr val="000000"/>
                </a:outerShdw>
              </a:effectLst>
              <a:latin typeface="Impact" pitchFamily="34" charset="0"/>
            </a:endParaRPr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4800600" y="5334000"/>
            <a:ext cx="19050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1200" dirty="0"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Purificación</a:t>
            </a:r>
            <a:endParaRPr lang="es-ES" sz="1200" dirty="0">
              <a:effectLst>
                <a:outerShdw blurRad="38100" dist="38100" dir="2700000" algn="tl">
                  <a:srgbClr val="000000"/>
                </a:outerShdw>
              </a:effectLst>
              <a:latin typeface="Impact" pitchFamily="34" charset="0"/>
            </a:endParaRPr>
          </a:p>
        </p:txBody>
      </p:sp>
      <p:sp>
        <p:nvSpPr>
          <p:cNvPr id="19" name="1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41</a:t>
            </a:fld>
            <a:endParaRPr lang="es-E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1828800" y="1066800"/>
          <a:ext cx="5638800" cy="521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4" name="Foto de Photo Editor" r:id="rId3" imgW="3428571" imgH="3172268" progId="">
                  <p:embed/>
                </p:oleObj>
              </mc:Choice>
              <mc:Fallback>
                <p:oleObj name="Foto de Photo Editor" r:id="rId3" imgW="3428571" imgH="3172268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066800"/>
                        <a:ext cx="5638800" cy="52165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1828800" y="1066800"/>
          <a:ext cx="5638800" cy="521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5" name="Foto de Photo Editor" r:id="rId5" imgW="3428571" imgH="3172268" progId="">
                  <p:embed/>
                </p:oleObj>
              </mc:Choice>
              <mc:Fallback>
                <p:oleObj name="Foto de Photo Editor" r:id="rId5" imgW="3428571" imgH="3172268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066800"/>
                        <a:ext cx="5638800" cy="52165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00034" y="214290"/>
            <a:ext cx="8229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r>
              <a:rPr lang="es-ES_tradnl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FABRICACIÓN DE UN PANEL FOTOVOLTAÍCO</a:t>
            </a:r>
            <a:endParaRPr lang="es-ES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42</a:t>
            </a:fld>
            <a:endParaRPr lang="es-E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468313" y="1268413"/>
            <a:ext cx="8675687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pPr algn="ctr">
              <a:defRPr/>
            </a:pPr>
            <a:r>
              <a:rPr lang="es-ES_tradnl" sz="24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DATOS DE PLACA DE UN PANEL SOLAR DE 50 VATIOS (WATTS) Y 12 VOLTIOS NOMINALES</a:t>
            </a:r>
            <a:br>
              <a:rPr lang="es-ES_tradnl" sz="24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</a:br>
            <a:endParaRPr lang="es-ES_tradnl" sz="2400" b="1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1509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2825750"/>
            <a:ext cx="8353425" cy="36988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43</a:t>
            </a:fld>
            <a:endParaRPr lang="es-E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44</a:t>
            </a:fld>
            <a:endParaRPr lang="es-ES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0"/>
            <a:ext cx="7715304" cy="6318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2060575"/>
            <a:ext cx="8964613" cy="38179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45</a:t>
            </a:fld>
            <a:endParaRPr lang="es-E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46</a:t>
            </a:fld>
            <a:endParaRPr lang="es-ES"/>
          </a:p>
        </p:txBody>
      </p:sp>
      <p:pic>
        <p:nvPicPr>
          <p:cNvPr id="12" name="11 Imagen" descr="elem_panel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700212"/>
            <a:ext cx="731520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8736"/>
          </a:xfrm>
        </p:spPr>
        <p:txBody>
          <a:bodyPr/>
          <a:lstStyle/>
          <a:p>
            <a:r>
              <a:rPr lang="es-PA" sz="3600" b="1" dirty="0"/>
              <a:t>Nuevo sistema para aprovechar la luz solar como fuente de energía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714488"/>
            <a:ext cx="9144000" cy="5143512"/>
          </a:xfrm>
        </p:spPr>
        <p:txBody>
          <a:bodyPr/>
          <a:lstStyle/>
          <a:p>
            <a:pPr marL="0" indent="193675" algn="just"/>
            <a:r>
              <a:rPr lang="es-PA" sz="2800" dirty="0"/>
              <a:t>Han conseguido por primera vez manipular la luz común, que emite fotones en una amplia gama de longitudes de onda, hasta convertirla en fotones de onda corta y alta energía, lo que supondrá la aparición de una nueva generación de células solares o fotovoltaicas. </a:t>
            </a:r>
          </a:p>
          <a:p>
            <a:pPr marL="0" indent="193675" algn="just">
              <a:buNone/>
            </a:pPr>
            <a:endParaRPr lang="es-PA" sz="2800" dirty="0"/>
          </a:p>
          <a:p>
            <a:pPr marL="0" indent="193675" algn="just"/>
            <a:r>
              <a:rPr lang="es-PA" sz="2800" dirty="0"/>
              <a:t>Se ha conseguido mediante la combinación adecuada de dos sustancias que se activan por la luz y permite utilizar zonas del espectro de la luz del sol aparentemente perdidas para uso industrial. </a:t>
            </a: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47</a:t>
            </a:fld>
            <a:endParaRPr lang="es-E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8736"/>
          </a:xfrm>
        </p:spPr>
        <p:txBody>
          <a:bodyPr/>
          <a:lstStyle/>
          <a:p>
            <a:r>
              <a:rPr lang="es-PA" sz="3600" b="1" dirty="0"/>
              <a:t>Nuevo cable permitiría uso de energía solar en nanotecnología </a:t>
            </a:r>
          </a:p>
        </p:txBody>
      </p:sp>
      <p:sp>
        <p:nvSpPr>
          <p:cNvPr id="5" name="4 Rectángulo"/>
          <p:cNvSpPr/>
          <p:nvPr/>
        </p:nvSpPr>
        <p:spPr>
          <a:xfrm>
            <a:off x="0" y="128586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A" sz="2400" dirty="0"/>
              <a:t>Científicos de la Universidad de Harvard (EE. UU.) crearon un cable de silicona 200 veces más delgado que un cabello y que es capaz de convertir la </a:t>
            </a:r>
            <a:r>
              <a:rPr lang="es-PA" sz="2400" b="1" dirty="0"/>
              <a:t>energía solar</a:t>
            </a:r>
            <a:r>
              <a:rPr lang="es-PA" sz="2400" dirty="0"/>
              <a:t> en electricidad, lo cual facilitará su uso en la nanotecnología.</a:t>
            </a:r>
          </a:p>
          <a:p>
            <a:pPr algn="just"/>
            <a:r>
              <a:rPr lang="es-PA" sz="2400" b="1" dirty="0"/>
              <a:t>El proceso.</a:t>
            </a:r>
            <a:r>
              <a:rPr lang="es-PA" sz="2400" dirty="0"/>
              <a:t> El cable tiene tres capas, cuando la luz llega al nanotubo golpea su capa externa y empuja algunos electrones del silicio, hacia la capa más interna.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0" y="3929066"/>
            <a:ext cx="60007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A" sz="2400" dirty="0"/>
              <a:t>Este mismo proceso hace que en la capa externa queden “hoyos” con carga positiva.</a:t>
            </a:r>
          </a:p>
          <a:p>
            <a:pPr algn="just"/>
            <a:r>
              <a:rPr lang="es-PA" sz="2400" dirty="0"/>
              <a:t>Otros electrones de las capas más internas llegan a ocupar el espacio de esos “hoyos” cargados positivamente y el proceso comienza de nuevo.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4071942"/>
            <a:ext cx="30480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48</a:t>
            </a:fld>
            <a:endParaRPr lang="es-E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1071570"/>
          </a:xfrm>
        </p:spPr>
        <p:txBody>
          <a:bodyPr/>
          <a:lstStyle/>
          <a:p>
            <a:r>
              <a:rPr lang="es-PA" sz="3600" dirty="0"/>
              <a:t> </a:t>
            </a:r>
            <a:r>
              <a:rPr lang="es-PA" sz="3600" b="1" dirty="0"/>
              <a:t>Esfera solar bajara costos de la energía solar </a:t>
            </a:r>
            <a:endParaRPr lang="es-PA" sz="3600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0" y="1714488"/>
            <a:ext cx="9144000" cy="4357718"/>
          </a:xfrm>
        </p:spPr>
        <p:txBody>
          <a:bodyPr/>
          <a:lstStyle/>
          <a:p>
            <a:pPr algn="just"/>
            <a:r>
              <a:rPr lang="es-PA" sz="2800" dirty="0"/>
              <a:t>El la búsqueda de alternativas dentro de la energía solar, la empresa </a:t>
            </a:r>
            <a:r>
              <a:rPr lang="es-PA" sz="2800" dirty="0" err="1"/>
              <a:t>Clean</a:t>
            </a:r>
            <a:r>
              <a:rPr lang="es-PA" sz="2800" dirty="0"/>
              <a:t> </a:t>
            </a:r>
            <a:r>
              <a:rPr lang="es-PA" sz="2800" dirty="0" err="1"/>
              <a:t>Venture</a:t>
            </a:r>
            <a:r>
              <a:rPr lang="es-PA" sz="2800" dirty="0"/>
              <a:t> 21 a desarrollado una esfera solar. </a:t>
            </a:r>
          </a:p>
          <a:p>
            <a:pPr algn="just"/>
            <a:r>
              <a:rPr lang="es-PA" sz="2800" dirty="0"/>
              <a:t>Funciona como una especie de panales de 2.5mm de ancho en los que se meten las esferas de 1mm.</a:t>
            </a:r>
          </a:p>
          <a:p>
            <a:pPr algn="just"/>
            <a:r>
              <a:rPr lang="es-PA" sz="2800" dirty="0"/>
              <a:t>La esfera atrapa los rayos solares y los transmite a un electrodo conectado dentro de la misma.</a:t>
            </a:r>
          </a:p>
          <a:p>
            <a:pPr algn="just"/>
            <a:r>
              <a:rPr lang="es-PA" sz="2800" dirty="0"/>
              <a:t>Hasta el momento han conseguido una eficiencia del 12% pero dicen que pronto alcanzaran el 14%.</a:t>
            </a:r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49</a:t>
            </a:fld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285860"/>
            <a:ext cx="9144000" cy="5572140"/>
          </a:xfrm>
        </p:spPr>
        <p:txBody>
          <a:bodyPr/>
          <a:lstStyle/>
          <a:p>
            <a:pPr marL="82550" indent="193675" algn="just">
              <a:buNone/>
            </a:pPr>
            <a:r>
              <a:rPr lang="es-PA" i="1" dirty="0"/>
              <a:t>“Toda la energía viene del Sol; el carbón, el petróleo, son energías solares almacenadas... El ideal sería aprovechar directamente esa energía, y ya se habla en ese sentido de utilizar los desiertos africanos, en los que, utilizada en una millonésima parte, podría surtir de energía a todo el mundo y transformar la faz de la tierra.”</a:t>
            </a:r>
          </a:p>
          <a:p>
            <a:pPr marL="82550" indent="193675" algn="just">
              <a:buNone/>
            </a:pPr>
            <a:endParaRPr lang="es-PA" i="1" dirty="0"/>
          </a:p>
          <a:p>
            <a:pPr marL="82550" indent="193675">
              <a:buNone/>
            </a:pPr>
            <a:r>
              <a:rPr lang="es-PA" i="1" dirty="0"/>
              <a:t>La conquista de la energía.</a:t>
            </a:r>
            <a:br>
              <a:rPr lang="es-PA" i="1" dirty="0"/>
            </a:br>
            <a:r>
              <a:rPr lang="es-PA" i="1" dirty="0"/>
              <a:t>Diego Abad de Santillana, 1938</a:t>
            </a:r>
            <a:br>
              <a:rPr lang="es-PA" i="1" dirty="0"/>
            </a:br>
            <a:endParaRPr lang="es-PA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Fuentes de Energía</a:t>
            </a:r>
            <a:endParaRPr lang="es-ES" dirty="0"/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5</a:t>
            </a:fld>
            <a:endParaRPr lang="es-E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</p:spPr>
        <p:txBody>
          <a:bodyPr/>
          <a:lstStyle/>
          <a:p>
            <a:r>
              <a:rPr lang="es-PA" sz="3600" dirty="0"/>
              <a:t> </a:t>
            </a:r>
            <a:r>
              <a:rPr lang="es-PA" sz="3600" b="1" dirty="0"/>
              <a:t>Esfera solar bajara costos de la energía solar</a:t>
            </a:r>
            <a:endParaRPr lang="es-PA" sz="3600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0" y="1142984"/>
            <a:ext cx="9144000" cy="5429288"/>
          </a:xfrm>
        </p:spPr>
        <p:txBody>
          <a:bodyPr/>
          <a:lstStyle/>
          <a:p>
            <a:pPr algn="just"/>
            <a:r>
              <a:rPr lang="es-PA" sz="2800" dirty="0"/>
              <a:t>Ahora que beneficio tiene este sistema alcanzando solo el 14%, cuando hemos visto que hay paneles que alcanzan más del 50%, es que cuesta 5 veces menos fabricarlas, que usa 5 veces menos material y consume la mitad de energía al ser fabricados 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3643314"/>
            <a:ext cx="9107672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50</a:t>
            </a:fld>
            <a:endParaRPr lang="es-E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s-PA" sz="3600" b="1" dirty="0"/>
              <a:t>Paneles Solares protegidos contra robo </a:t>
            </a:r>
            <a:endParaRPr lang="es-PA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500174"/>
            <a:ext cx="9144000" cy="4500594"/>
          </a:xfrm>
        </p:spPr>
        <p:txBody>
          <a:bodyPr/>
          <a:lstStyle/>
          <a:p>
            <a:pPr algn="just"/>
            <a:r>
              <a:rPr lang="es-PA" sz="2800" dirty="0"/>
              <a:t>La empresa </a:t>
            </a:r>
            <a:r>
              <a:rPr lang="es-PA" sz="2800" dirty="0" err="1"/>
              <a:t>Meteocontrol</a:t>
            </a:r>
            <a:r>
              <a:rPr lang="es-PA" sz="2800" dirty="0"/>
              <a:t>, sacará al mercado un sistema anti-robo para </a:t>
            </a:r>
            <a:r>
              <a:rPr lang="es-PA" sz="2800" b="1" dirty="0"/>
              <a:t>paneles solares</a:t>
            </a:r>
            <a:r>
              <a:rPr lang="es-PA" sz="2800" dirty="0"/>
              <a:t> llamado </a:t>
            </a:r>
            <a:r>
              <a:rPr lang="es-PA" sz="2800" b="1" dirty="0" err="1"/>
              <a:t>robo’Safe</a:t>
            </a:r>
            <a:r>
              <a:rPr lang="es-PA" sz="2800" dirty="0"/>
              <a:t>.</a:t>
            </a:r>
          </a:p>
          <a:p>
            <a:pPr algn="just"/>
            <a:r>
              <a:rPr lang="es-PA" sz="2800" dirty="0" err="1"/>
              <a:t>robo’safe</a:t>
            </a:r>
            <a:r>
              <a:rPr lang="es-PA" sz="2800" dirty="0"/>
              <a:t> se incorpora al montaje del sistema de energía solar. La sustracción de un módulo de la estructura que lo sujeta, disparará inmediatamente una alarma silenciosa </a:t>
            </a:r>
            <a:r>
              <a:rPr lang="es-PA" sz="2800" dirty="0" err="1"/>
              <a:t>via</a:t>
            </a:r>
            <a:r>
              <a:rPr lang="es-PA" sz="2800" dirty="0"/>
              <a:t> e-mail, SMS o fax.</a:t>
            </a:r>
          </a:p>
          <a:p>
            <a:pPr algn="just"/>
            <a:r>
              <a:rPr lang="es-PA" sz="2800" dirty="0"/>
              <a:t> Opcionalmente, pueden ser activadas en el lugar alarmas acústicas o luminosas. De esta manera, </a:t>
            </a:r>
            <a:r>
              <a:rPr lang="es-PA" sz="2800" dirty="0" err="1"/>
              <a:t>robo’Safe</a:t>
            </a:r>
            <a:r>
              <a:rPr lang="es-PA" sz="2800" dirty="0"/>
              <a:t> ayuda a espantar a los ladrones a tiempo. </a:t>
            </a: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51</a:t>
            </a:fld>
            <a:endParaRPr lang="es-E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pt-BR" sz="3600" b="1" dirty="0"/>
              <a:t>Sistema </a:t>
            </a:r>
            <a:r>
              <a:rPr lang="pt-BR" sz="3600" b="1" dirty="0" err="1"/>
              <a:t>antirrobo</a:t>
            </a:r>
            <a:r>
              <a:rPr lang="pt-BR" sz="3600" b="1" dirty="0"/>
              <a:t> para </a:t>
            </a:r>
            <a:r>
              <a:rPr lang="pt-BR" sz="3600" b="1" dirty="0" err="1"/>
              <a:t>paneles</a:t>
            </a:r>
            <a:r>
              <a:rPr lang="pt-BR" sz="3600" b="1" dirty="0"/>
              <a:t> fotovoltaicos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214422"/>
            <a:ext cx="9144000" cy="3357586"/>
          </a:xfrm>
        </p:spPr>
        <p:txBody>
          <a:bodyPr/>
          <a:lstStyle/>
          <a:p>
            <a:pPr algn="just"/>
            <a:r>
              <a:rPr lang="es-ES_tradnl" sz="2800" dirty="0"/>
              <a:t>El nuevo sistema de </a:t>
            </a:r>
            <a:r>
              <a:rPr lang="es-ES_tradnl" sz="2800" i="1" dirty="0"/>
              <a:t>chip</a:t>
            </a:r>
            <a:r>
              <a:rPr lang="es-ES_tradnl" sz="2800" dirty="0"/>
              <a:t> </a:t>
            </a:r>
            <a:r>
              <a:rPr lang="es-ES_tradnl" sz="2800" dirty="0" err="1"/>
              <a:t>redirecciona</a:t>
            </a:r>
            <a:r>
              <a:rPr lang="es-ES_tradnl" sz="2800" dirty="0"/>
              <a:t> las cámaras de seguridad a la zona en la cual se ha detectado el “hurto”. Además, introduce elementos para rastrear mediante posicionamiento </a:t>
            </a:r>
            <a:r>
              <a:rPr lang="es-ES_tradnl" sz="2800" b="1" dirty="0"/>
              <a:t>GPS</a:t>
            </a:r>
            <a:r>
              <a:rPr lang="es-ES_tradnl" sz="2800" dirty="0"/>
              <a:t>. También ofrece otras oportunidades como es la capacidad de detectar </a:t>
            </a:r>
            <a:r>
              <a:rPr lang="es-ES_tradnl" sz="2800" b="1" dirty="0"/>
              <a:t>fallos en la tensión</a:t>
            </a:r>
            <a:r>
              <a:rPr lang="es-ES_tradnl" sz="2800" dirty="0"/>
              <a:t> continua de cada panel independientemente, mientras permite almacenar las </a:t>
            </a:r>
            <a:r>
              <a:rPr lang="es-ES_tradnl" sz="2800" b="1" dirty="0"/>
              <a:t>incidencias</a:t>
            </a:r>
            <a:r>
              <a:rPr lang="es-ES_tradnl" sz="2800" dirty="0"/>
              <a:t> de cada uno de ellos.</a:t>
            </a:r>
            <a:endParaRPr lang="es-PA" sz="2800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/>
          <a:srcRect l="30454" t="2078" b="28930"/>
          <a:stretch>
            <a:fillRect/>
          </a:stretch>
        </p:blipFill>
        <p:spPr bwMode="auto">
          <a:xfrm>
            <a:off x="3000364" y="4643422"/>
            <a:ext cx="364330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52</a:t>
            </a:fld>
            <a:endParaRPr lang="es-E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6908"/>
          </a:xfrm>
        </p:spPr>
        <p:txBody>
          <a:bodyPr/>
          <a:lstStyle/>
          <a:p>
            <a:r>
              <a:rPr lang="es-PA" sz="3600" b="1" dirty="0"/>
              <a:t>Últimos desarrollos de celdas solares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0034" y="1071546"/>
            <a:ext cx="8229600" cy="4525963"/>
          </a:xfrm>
        </p:spPr>
        <p:txBody>
          <a:bodyPr/>
          <a:lstStyle/>
          <a:p>
            <a:r>
              <a:rPr lang="es-PA" sz="2800" b="1" dirty="0"/>
              <a:t>Textiles de energía solar: el textil absorbe los rayos del sol y los convierte en energía (está en  fase experimental)</a:t>
            </a:r>
            <a:endParaRPr lang="es-PA" sz="2800" dirty="0"/>
          </a:p>
        </p:txBody>
      </p:sp>
      <p:pic>
        <p:nvPicPr>
          <p:cNvPr id="4" name="3 Imagen" descr="textiles energía solar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2643182"/>
            <a:ext cx="5929354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53</a:t>
            </a:fld>
            <a:endParaRPr lang="es-E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8736"/>
          </a:xfrm>
        </p:spPr>
        <p:txBody>
          <a:bodyPr/>
          <a:lstStyle/>
          <a:p>
            <a:r>
              <a:rPr lang="es-PA" sz="3600" dirty="0"/>
              <a:t>Paneles solares flexibles</a:t>
            </a:r>
          </a:p>
        </p:txBody>
      </p:sp>
      <p:pic>
        <p:nvPicPr>
          <p:cNvPr id="9216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0108"/>
            <a:ext cx="434039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/>
          <a:srcRect l="6557" b="9130"/>
          <a:stretch>
            <a:fillRect/>
          </a:stretch>
        </p:blipFill>
        <p:spPr bwMode="auto">
          <a:xfrm>
            <a:off x="4857752" y="1000108"/>
            <a:ext cx="3786214" cy="24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 cstate="print"/>
          <a:srcRect t="2895" r="4227"/>
          <a:stretch>
            <a:fillRect/>
          </a:stretch>
        </p:blipFill>
        <p:spPr bwMode="auto">
          <a:xfrm>
            <a:off x="3286117" y="3536154"/>
            <a:ext cx="2214578" cy="332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54</a:t>
            </a:fld>
            <a:endParaRPr lang="es-E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Tejas solares</a:t>
            </a:r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3371850"/>
            <a:ext cx="428625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357298"/>
            <a:ext cx="5643602" cy="366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55</a:t>
            </a:fld>
            <a:endParaRPr lang="es-E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Ventanas solares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736"/>
            <a:ext cx="35718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1214422"/>
            <a:ext cx="3286148" cy="339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4342642"/>
            <a:ext cx="3357586" cy="2515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56</a:t>
            </a:fld>
            <a:endParaRPr lang="es-E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428596" y="642918"/>
            <a:ext cx="82296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r>
              <a:rPr lang="es-ES_tradnl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COMPONENTES DE UN SISTEMA FOTOVOLTAÍCO</a:t>
            </a:r>
            <a:endParaRPr lang="es-ES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642910" y="1500174"/>
            <a:ext cx="777240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s-ES_tradnl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DIODOS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s-ES_tradnl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Char char="•"/>
            </a:pPr>
            <a:r>
              <a:rPr lang="es-ES_tradnl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Diodos de Desvío (</a:t>
            </a:r>
            <a:r>
              <a:rPr lang="es-ES_tradnl" sz="2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by-pass</a:t>
            </a:r>
            <a:r>
              <a:rPr lang="es-ES_tradnl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): </a:t>
            </a:r>
          </a:p>
          <a:p>
            <a:pPr>
              <a:buFontTx/>
              <a:buChar char="•"/>
            </a:pPr>
            <a:endParaRPr lang="es-ES_tradnl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lvl="1"/>
            <a:r>
              <a:rPr lang="es-ES_tradnl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 emplean para proteger módulos individuales del daño que puede ocurrir por efecto del sombreado parcial. Se colocan en la caja de conexiones de los módulos</a:t>
            </a:r>
          </a:p>
          <a:p>
            <a:pPr marL="0" lvl="1">
              <a:buFontTx/>
              <a:buChar char="–"/>
            </a:pPr>
            <a:endParaRPr lang="es-ES_tradnl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lvl="1">
              <a:buFont typeface="Arial" pitchFamily="34" charset="0"/>
              <a:buChar char="•"/>
            </a:pPr>
            <a:r>
              <a:rPr lang="es-ES_tradnl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Diodos de Bloqueo</a:t>
            </a:r>
          </a:p>
          <a:p>
            <a:pPr marL="0" lvl="1">
              <a:buFontTx/>
              <a:buChar char="–"/>
            </a:pPr>
            <a:endParaRPr lang="es-ES_tradnl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lvl="1"/>
            <a:r>
              <a:rPr lang="es-ES_tradnl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Previenen la descarga de la baterías a través de los módulos durante la noche y de la inversión de corriente que puede ocurrir cuando una de las series de módulos es parcialmente cubierta</a:t>
            </a:r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57</a:t>
            </a:fld>
            <a:endParaRPr lang="es-E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468313" y="21336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s-ES_tradnl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DIODOS</a:t>
            </a:r>
          </a:p>
          <a:p>
            <a:pPr marL="552450" lvl="1" indent="-19050">
              <a:spcBef>
                <a:spcPct val="20000"/>
              </a:spcBef>
            </a:pPr>
            <a:endParaRPr lang="es-ES_tradnl" sz="2000" baseline="300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>
              <a:spcBef>
                <a:spcPct val="20000"/>
              </a:spcBef>
            </a:pPr>
            <a:endParaRPr lang="es-ES_tradnl" sz="20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52450" lvl="1" indent="-19050">
              <a:spcBef>
                <a:spcPct val="20000"/>
              </a:spcBef>
            </a:pPr>
            <a:endParaRPr lang="es-ES_tradnl" sz="2000" baseline="30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8476" name="Text Box 108"/>
          <p:cNvSpPr txBox="1">
            <a:spLocks noChangeArrowheads="1"/>
          </p:cNvSpPr>
          <p:nvPr/>
        </p:nvSpPr>
        <p:spPr bwMode="auto">
          <a:xfrm>
            <a:off x="3708400" y="2565400"/>
            <a:ext cx="1295400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1400">
                <a:effectLst>
                  <a:outerShdw blurRad="38100" dist="38100" dir="2700000" algn="tl">
                    <a:srgbClr val="000000"/>
                  </a:outerShdw>
                </a:effectLst>
                <a:latin typeface="Impact" pitchFamily="34" charset="0"/>
              </a:rPr>
              <a:t>Diodo de Bloqueo</a:t>
            </a:r>
            <a:endParaRPr lang="es-ES" sz="1400">
              <a:effectLst>
                <a:outerShdw blurRad="38100" dist="38100" dir="2700000" algn="tl">
                  <a:srgbClr val="000000"/>
                </a:outerShdw>
              </a:effectLst>
              <a:latin typeface="Impact" pitchFamily="34" charset="0"/>
            </a:endParaRP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428596" y="571480"/>
            <a:ext cx="8229600" cy="52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r>
              <a:rPr lang="es-ES_tradnl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COMPONENTES DE UN SISTEMA FOTOVOLTAÍCO</a:t>
            </a:r>
            <a:endParaRPr lang="es-ES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1071546"/>
            <a:ext cx="4276744" cy="531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59</a:t>
            </a:fld>
            <a:endParaRPr lang="es-ES"/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1450"/>
            <a:ext cx="7620000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850900"/>
          </a:xfrm>
        </p:spPr>
        <p:txBody>
          <a:bodyPr/>
          <a:lstStyle/>
          <a:p>
            <a:r>
              <a:rPr lang="es-PA" dirty="0"/>
              <a:t>¿Por qué la Energía Solar?</a:t>
            </a:r>
            <a:endParaRPr lang="es-E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765175"/>
            <a:ext cx="6121400" cy="479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95288" y="5445125"/>
            <a:ext cx="85693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PA" b="1" dirty="0"/>
              <a:t>Consumo anual: 9 </a:t>
            </a:r>
            <a:r>
              <a:rPr lang="es-PA" b="1" dirty="0" err="1"/>
              <a:t>Gtep</a:t>
            </a:r>
            <a:r>
              <a:rPr lang="es-PA" b="1"/>
              <a:t>;  Reserva de carbón: 800 Gtep; Energía solar: 250000 Gtep      (Tep: Tonelada equivalente de petróleo = </a:t>
            </a:r>
            <a:r>
              <a:rPr lang="es-ES" b="1"/>
              <a:t>41.868.000.000 julios = 11.630 kWh =11,63MWh)</a:t>
            </a:r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6</a:t>
            </a:fld>
            <a:endParaRPr lang="es-E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Dimensionamiento de sistemas fotovoltaicos</a:t>
            </a:r>
            <a:endParaRPr lang="es-ES" sz="4000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250825" y="1700213"/>
            <a:ext cx="8642350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 sz="2000"/>
              <a:t>El primer paso es definir que tipo de sistema es: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PA" sz="2000"/>
              <a:t>Sistemas fotovoltaicos aislados o autónomos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s-PA" sz="2000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</a:pPr>
            <a:endParaRPr lang="es-PA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</a:pPr>
            <a:endParaRPr lang="es-E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924175"/>
            <a:ext cx="3671888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175" y="2781300"/>
            <a:ext cx="4859338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60</a:t>
            </a:fld>
            <a:endParaRPr lang="es-E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Dimensionamiento de sistemas fotovoltaicos</a:t>
            </a:r>
            <a:endParaRPr lang="es-ES" sz="4000"/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250825" y="1700213"/>
            <a:ext cx="864235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s-PA" sz="2000"/>
              <a:t>Sistemas fotovoltaicos conectados a la red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s-PA" sz="2000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  <a:buFontTx/>
              <a:buChar char="•"/>
            </a:pPr>
            <a:endParaRPr lang="es-PA"/>
          </a:p>
          <a:p>
            <a:pPr>
              <a:spcBef>
                <a:spcPct val="50000"/>
              </a:spcBef>
            </a:pPr>
            <a:endParaRPr lang="es-ES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565400"/>
            <a:ext cx="8223250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61</a:t>
            </a:fld>
            <a:endParaRPr lang="es-E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143000" y="1981200"/>
            <a:ext cx="746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s-ES_tradnl" sz="2400">
              <a:latin typeface="Times New Roman" pitchFamily="18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090863" y="889000"/>
            <a:ext cx="3387725" cy="615950"/>
            <a:chOff x="1822" y="724"/>
            <a:chExt cx="2134" cy="388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822" y="724"/>
              <a:ext cx="2134" cy="388"/>
            </a:xfrm>
            <a:prstGeom prst="roundRect">
              <a:avLst>
                <a:gd name="adj" fmla="val 12495"/>
              </a:avLst>
            </a:prstGeom>
            <a:solidFill>
              <a:srgbClr val="EAEC5E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PA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919" y="774"/>
              <a:ext cx="194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2400">
                  <a:solidFill>
                    <a:srgbClr val="FF0000"/>
                  </a:solidFill>
                  <a:latin typeface="Times New Roman" pitchFamily="18" charset="0"/>
                </a:rPr>
                <a:t>DATOS DE PARTIDA</a:t>
              </a:r>
              <a:endParaRPr lang="en-US" sz="2400">
                <a:latin typeface="Times New Roman" pitchFamily="18" charset="0"/>
              </a:endParaRP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93700" y="2165350"/>
            <a:ext cx="2778125" cy="2959100"/>
            <a:chOff x="123" y="1528"/>
            <a:chExt cx="1750" cy="1864"/>
          </a:xfrm>
        </p:grpSpPr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132" y="1528"/>
              <a:ext cx="1732" cy="1864"/>
            </a:xfrm>
            <a:prstGeom prst="roundRect">
              <a:avLst>
                <a:gd name="adj" fmla="val 12495"/>
              </a:avLst>
            </a:prstGeom>
            <a:solidFill>
              <a:srgbClr val="EAEC5E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PA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23" y="1596"/>
              <a:ext cx="1750" cy="1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accent2"/>
                  </a:solidFill>
                  <a:latin typeface="Times New Roman" pitchFamily="18" charset="0"/>
                </a:rPr>
                <a:t>CARGA</a:t>
              </a:r>
              <a:endParaRPr lang="en-US" sz="2400" dirty="0">
                <a:latin typeface="Times New Roman" pitchFamily="18" charset="0"/>
              </a:endParaRPr>
            </a:p>
            <a:p>
              <a:pPr algn="ctr" eaLnBrk="0" hangingPunct="0"/>
              <a:r>
                <a:rPr lang="en-US" sz="2000" dirty="0">
                  <a:latin typeface="Times New Roman" pitchFamily="18" charset="0"/>
                </a:rPr>
                <a:t>- </a:t>
              </a:r>
              <a:r>
                <a:rPr lang="en-US" sz="2000" dirty="0" err="1">
                  <a:latin typeface="Times New Roman" pitchFamily="18" charset="0"/>
                </a:rPr>
                <a:t>Potencia</a:t>
              </a:r>
              <a:r>
                <a:rPr lang="en-US" sz="2000" dirty="0">
                  <a:latin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</a:rPr>
                <a:t>consumida</a:t>
              </a:r>
              <a:r>
                <a:rPr lang="en-US" sz="2000" dirty="0">
                  <a:latin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</a:rPr>
                <a:t>por</a:t>
              </a:r>
              <a:r>
                <a:rPr lang="en-US" sz="2000" dirty="0">
                  <a:latin typeface="Times New Roman" pitchFamily="18" charset="0"/>
                </a:rPr>
                <a:t> los </a:t>
              </a:r>
              <a:r>
                <a:rPr lang="en-US" sz="2000" dirty="0" err="1">
                  <a:latin typeface="Times New Roman" pitchFamily="18" charset="0"/>
                </a:rPr>
                <a:t>equipos</a:t>
              </a:r>
              <a:r>
                <a:rPr lang="en-US" sz="2000" dirty="0">
                  <a:latin typeface="Times New Roman" pitchFamily="18" charset="0"/>
                </a:rPr>
                <a:t> a </a:t>
              </a:r>
              <a:r>
                <a:rPr lang="en-US" sz="2000" dirty="0" err="1">
                  <a:latin typeface="Times New Roman" pitchFamily="18" charset="0"/>
                </a:rPr>
                <a:t>alimentar</a:t>
              </a:r>
              <a:endParaRPr lang="en-US" sz="2000" dirty="0">
                <a:latin typeface="Times New Roman" pitchFamily="18" charset="0"/>
              </a:endParaRPr>
            </a:p>
            <a:p>
              <a:pPr algn="ctr" eaLnBrk="0" hangingPunct="0"/>
              <a:endParaRPr lang="en-US" sz="2000" dirty="0">
                <a:latin typeface="Times New Roman" pitchFamily="18" charset="0"/>
              </a:endParaRPr>
            </a:p>
            <a:p>
              <a:pPr algn="ctr" eaLnBrk="0" hangingPunct="0"/>
              <a:r>
                <a:rPr lang="en-US" sz="2000" dirty="0">
                  <a:latin typeface="Times New Roman" pitchFamily="18" charset="0"/>
                </a:rPr>
                <a:t>- </a:t>
              </a:r>
              <a:r>
                <a:rPr lang="en-US" sz="2000" dirty="0" err="1">
                  <a:latin typeface="Times New Roman" pitchFamily="18" charset="0"/>
                </a:rPr>
                <a:t>Tensión</a:t>
              </a:r>
              <a:r>
                <a:rPr lang="en-US" sz="2000" dirty="0">
                  <a:latin typeface="Times New Roman" pitchFamily="18" charset="0"/>
                </a:rPr>
                <a:t> de </a:t>
              </a:r>
              <a:r>
                <a:rPr lang="en-US" sz="2000" dirty="0" err="1">
                  <a:latin typeface="Times New Roman" pitchFamily="18" charset="0"/>
                </a:rPr>
                <a:t>trabajo</a:t>
              </a:r>
              <a:endParaRPr lang="en-US" sz="2000" dirty="0">
                <a:latin typeface="Times New Roman" pitchFamily="18" charset="0"/>
              </a:endParaRPr>
            </a:p>
            <a:p>
              <a:pPr algn="ctr" eaLnBrk="0" hangingPunct="0"/>
              <a:endParaRPr lang="en-US" sz="2000" dirty="0">
                <a:latin typeface="Times New Roman" pitchFamily="18" charset="0"/>
              </a:endParaRPr>
            </a:p>
            <a:p>
              <a:pPr algn="ctr" eaLnBrk="0" hangingPunct="0"/>
              <a:r>
                <a:rPr lang="en-US" sz="2000" dirty="0">
                  <a:latin typeface="Times New Roman" pitchFamily="18" charset="0"/>
                </a:rPr>
                <a:t>- </a:t>
              </a:r>
              <a:r>
                <a:rPr lang="en-US" sz="2000" dirty="0" err="1">
                  <a:latin typeface="Times New Roman" pitchFamily="18" charset="0"/>
                </a:rPr>
                <a:t>Horas</a:t>
              </a:r>
              <a:r>
                <a:rPr lang="en-US" sz="2000" dirty="0">
                  <a:latin typeface="Times New Roman" pitchFamily="18" charset="0"/>
                </a:rPr>
                <a:t> de </a:t>
              </a:r>
              <a:r>
                <a:rPr lang="en-US" sz="2000" dirty="0" err="1">
                  <a:latin typeface="Times New Roman" pitchFamily="18" charset="0"/>
                </a:rPr>
                <a:t>funcionamiento</a:t>
              </a:r>
              <a:r>
                <a:rPr lang="en-US" sz="2000" dirty="0">
                  <a:latin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</a:rPr>
                <a:t>diario</a:t>
              </a:r>
              <a:endParaRPr lang="en-US" sz="2000" dirty="0">
                <a:latin typeface="Times New Roman" pitchFamily="18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365875" y="2165350"/>
            <a:ext cx="2778125" cy="2959100"/>
            <a:chOff x="3885" y="1528"/>
            <a:chExt cx="1750" cy="1864"/>
          </a:xfrm>
        </p:grpSpPr>
        <p:sp>
          <p:nvSpPr>
            <p:cNvPr id="12" name="AutoShape 11"/>
            <p:cNvSpPr>
              <a:spLocks noChangeArrowheads="1"/>
            </p:cNvSpPr>
            <p:nvPr/>
          </p:nvSpPr>
          <p:spPr bwMode="auto">
            <a:xfrm>
              <a:off x="3894" y="1528"/>
              <a:ext cx="1732" cy="1864"/>
            </a:xfrm>
            <a:prstGeom prst="roundRect">
              <a:avLst>
                <a:gd name="adj" fmla="val 12495"/>
              </a:avLst>
            </a:prstGeom>
            <a:solidFill>
              <a:srgbClr val="EAEC5E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PA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885" y="1538"/>
              <a:ext cx="1750" cy="1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accent2"/>
                  </a:solidFill>
                  <a:latin typeface="Times New Roman" pitchFamily="18" charset="0"/>
                </a:rPr>
                <a:t>ELEMENTOS</a:t>
              </a:r>
              <a:endParaRPr lang="en-US" sz="2400" dirty="0">
                <a:latin typeface="Times New Roman" pitchFamily="18" charset="0"/>
              </a:endParaRPr>
            </a:p>
            <a:p>
              <a:pPr eaLnBrk="0" hangingPunct="0"/>
              <a:endParaRPr lang="en-US" sz="2400" dirty="0">
                <a:latin typeface="Times New Roman" pitchFamily="18" charset="0"/>
              </a:endParaRPr>
            </a:p>
            <a:p>
              <a:pPr algn="ctr" eaLnBrk="0" hangingPunct="0"/>
              <a:r>
                <a:rPr lang="en-US" sz="2000" dirty="0">
                  <a:latin typeface="Times New Roman" pitchFamily="18" charset="0"/>
                </a:rPr>
                <a:t>- </a:t>
              </a:r>
              <a:r>
                <a:rPr lang="en-US" sz="2000" dirty="0" err="1">
                  <a:latin typeface="Times New Roman" pitchFamily="18" charset="0"/>
                </a:rPr>
                <a:t>Descripción</a:t>
              </a:r>
              <a:r>
                <a:rPr lang="en-US" sz="2000" dirty="0">
                  <a:latin typeface="Times New Roman" pitchFamily="18" charset="0"/>
                </a:rPr>
                <a:t> de los </a:t>
              </a:r>
              <a:r>
                <a:rPr lang="en-US" sz="2000" dirty="0" err="1">
                  <a:latin typeface="Times New Roman" pitchFamily="18" charset="0"/>
                </a:rPr>
                <a:t>equipos</a:t>
              </a:r>
              <a:r>
                <a:rPr lang="en-US" sz="2000" dirty="0">
                  <a:latin typeface="Times New Roman" pitchFamily="18" charset="0"/>
                </a:rPr>
                <a:t> a </a:t>
              </a:r>
              <a:r>
                <a:rPr lang="en-US" sz="2000" dirty="0" err="1">
                  <a:latin typeface="Times New Roman" pitchFamily="18" charset="0"/>
                </a:rPr>
                <a:t>alimentar</a:t>
              </a:r>
              <a:endParaRPr lang="en-US" sz="2000" dirty="0">
                <a:latin typeface="Times New Roman" pitchFamily="18" charset="0"/>
              </a:endParaRPr>
            </a:p>
            <a:p>
              <a:pPr algn="ctr" eaLnBrk="0" hangingPunct="0"/>
              <a:endParaRPr lang="en-US" sz="2000" dirty="0">
                <a:latin typeface="Times New Roman" pitchFamily="18" charset="0"/>
              </a:endParaRPr>
            </a:p>
            <a:p>
              <a:pPr algn="ctr" eaLnBrk="0" hangingPunct="0"/>
              <a:r>
                <a:rPr lang="en-US" sz="2000" dirty="0">
                  <a:latin typeface="Times New Roman" pitchFamily="18" charset="0"/>
                </a:rPr>
                <a:t>- </a:t>
              </a:r>
              <a:r>
                <a:rPr lang="en-US" sz="2000" dirty="0" err="1">
                  <a:latin typeface="Times New Roman" pitchFamily="18" charset="0"/>
                </a:rPr>
                <a:t>Diseño</a:t>
              </a:r>
              <a:r>
                <a:rPr lang="en-US" sz="2000" dirty="0">
                  <a:latin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</a:rPr>
                <a:t>preliminar</a:t>
              </a:r>
              <a:r>
                <a:rPr lang="en-US" sz="2000" dirty="0">
                  <a:latin typeface="Times New Roman" pitchFamily="18" charset="0"/>
                </a:rPr>
                <a:t> de la </a:t>
              </a:r>
              <a:r>
                <a:rPr lang="en-US" sz="2000" dirty="0" err="1">
                  <a:latin typeface="Times New Roman" pitchFamily="18" charset="0"/>
                </a:rPr>
                <a:t>instalación</a:t>
              </a:r>
              <a:endParaRPr lang="en-US" sz="2000" dirty="0">
                <a:latin typeface="Times New Roman" pitchFamily="18" charset="0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3360738" y="2165350"/>
            <a:ext cx="2778125" cy="2959100"/>
            <a:chOff x="1992" y="1528"/>
            <a:chExt cx="1750" cy="1864"/>
          </a:xfrm>
        </p:grpSpPr>
        <p:sp>
          <p:nvSpPr>
            <p:cNvPr id="15" name="AutoShape 14"/>
            <p:cNvSpPr>
              <a:spLocks noChangeArrowheads="1"/>
            </p:cNvSpPr>
            <p:nvPr/>
          </p:nvSpPr>
          <p:spPr bwMode="auto">
            <a:xfrm>
              <a:off x="2001" y="1528"/>
              <a:ext cx="1732" cy="1864"/>
            </a:xfrm>
            <a:prstGeom prst="roundRect">
              <a:avLst>
                <a:gd name="adj" fmla="val 12495"/>
              </a:avLst>
            </a:prstGeom>
            <a:solidFill>
              <a:srgbClr val="EAEC5E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PA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992" y="1560"/>
              <a:ext cx="1750" cy="1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chemeClr val="accent2"/>
                  </a:solidFill>
                  <a:latin typeface="Times New Roman" pitchFamily="18" charset="0"/>
                </a:rPr>
                <a:t>LUGAR</a:t>
              </a:r>
              <a:endParaRPr lang="en-US" sz="2400" dirty="0">
                <a:latin typeface="Times New Roman" pitchFamily="18" charset="0"/>
              </a:endParaRPr>
            </a:p>
            <a:p>
              <a:pPr eaLnBrk="0" hangingPunct="0"/>
              <a:endParaRPr lang="en-US" sz="2400" dirty="0">
                <a:latin typeface="Times New Roman" pitchFamily="18" charset="0"/>
              </a:endParaRPr>
            </a:p>
            <a:p>
              <a:pPr algn="ctr" eaLnBrk="0" hangingPunct="0">
                <a:buFontTx/>
                <a:buChar char="-"/>
              </a:pPr>
              <a:r>
                <a:rPr lang="en-US" sz="2000" dirty="0" err="1">
                  <a:latin typeface="Times New Roman" pitchFamily="18" charset="0"/>
                </a:rPr>
                <a:t>Situación</a:t>
              </a:r>
              <a:r>
                <a:rPr lang="en-US" sz="2000" dirty="0">
                  <a:latin typeface="Times New Roman" pitchFamily="18" charset="0"/>
                </a:rPr>
                <a:t> </a:t>
              </a:r>
              <a:r>
                <a:rPr lang="en-US" sz="2000" dirty="0" err="1">
                  <a:latin typeface="Times New Roman" pitchFamily="18" charset="0"/>
                </a:rPr>
                <a:t>geográfica</a:t>
              </a:r>
              <a:endParaRPr lang="en-US" sz="2000" dirty="0">
                <a:latin typeface="Times New Roman" pitchFamily="18" charset="0"/>
              </a:endParaRPr>
            </a:p>
            <a:p>
              <a:pPr algn="ctr" eaLnBrk="0" hangingPunct="0"/>
              <a:endParaRPr lang="en-US" sz="2000" dirty="0">
                <a:latin typeface="Times New Roman" pitchFamily="18" charset="0"/>
              </a:endParaRPr>
            </a:p>
            <a:p>
              <a:pPr algn="ctr" eaLnBrk="0" hangingPunct="0"/>
              <a:r>
                <a:rPr lang="en-US" sz="2000" dirty="0">
                  <a:latin typeface="Times New Roman" pitchFamily="18" charset="0"/>
                </a:rPr>
                <a:t>- </a:t>
              </a:r>
              <a:r>
                <a:rPr lang="en-US" sz="2000" dirty="0" err="1">
                  <a:latin typeface="Times New Roman" pitchFamily="18" charset="0"/>
                </a:rPr>
                <a:t>Datos</a:t>
              </a:r>
              <a:r>
                <a:rPr lang="en-US" sz="2000" dirty="0">
                  <a:latin typeface="Times New Roman" pitchFamily="18" charset="0"/>
                </a:rPr>
                <a:t> de </a:t>
              </a:r>
              <a:r>
                <a:rPr lang="en-US" sz="2000" dirty="0" err="1">
                  <a:latin typeface="Times New Roman" pitchFamily="18" charset="0"/>
                </a:rPr>
                <a:t>radiación</a:t>
              </a:r>
              <a:r>
                <a:rPr lang="en-US" sz="2000" dirty="0">
                  <a:latin typeface="Times New Roman" pitchFamily="18" charset="0"/>
                </a:rPr>
                <a:t> solar del </a:t>
              </a:r>
              <a:r>
                <a:rPr lang="en-US" sz="2000" dirty="0" err="1">
                  <a:latin typeface="Times New Roman" pitchFamily="18" charset="0"/>
                </a:rPr>
                <a:t>lugar</a:t>
              </a:r>
              <a:endParaRPr lang="en-US" sz="2000" dirty="0">
                <a:latin typeface="Times New Roman" pitchFamily="18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1643063" y="5784850"/>
            <a:ext cx="6235700" cy="615950"/>
            <a:chOff x="910" y="3808"/>
            <a:chExt cx="3928" cy="388"/>
          </a:xfrm>
        </p:grpSpPr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>
              <a:off x="910" y="3808"/>
              <a:ext cx="3928" cy="388"/>
            </a:xfrm>
            <a:prstGeom prst="roundRect">
              <a:avLst>
                <a:gd name="adj" fmla="val 12495"/>
              </a:avLst>
            </a:prstGeom>
            <a:solidFill>
              <a:srgbClr val="EAEC5E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PA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84" y="3858"/>
              <a:ext cx="378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2400">
                  <a:solidFill>
                    <a:srgbClr val="FF0000"/>
                  </a:solidFill>
                  <a:latin typeface="Times New Roman" pitchFamily="18" charset="0"/>
                </a:rPr>
                <a:t>OPTIMIZACION TECNICA Y ECONOMICA</a:t>
              </a:r>
              <a:endParaRPr lang="en-US" sz="2400">
                <a:latin typeface="Times New Roman" pitchFamily="18" charset="0"/>
              </a:endParaRPr>
            </a:p>
          </p:txBody>
        </p:sp>
      </p:grp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1741488" y="1825625"/>
            <a:ext cx="5972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1808163" y="5464175"/>
            <a:ext cx="5972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V="1">
            <a:off x="1722438" y="1816100"/>
            <a:ext cx="0" cy="361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V="1">
            <a:off x="7723188" y="1816100"/>
            <a:ext cx="0" cy="361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V="1">
            <a:off x="1798638" y="5149850"/>
            <a:ext cx="0" cy="32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V="1">
            <a:off x="7799388" y="5130800"/>
            <a:ext cx="0" cy="32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4522788" y="5130800"/>
            <a:ext cx="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4618038" y="153035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34" name="3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62</a:t>
            </a:fld>
            <a:endParaRPr lang="es-E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s-PA" sz="4000" dirty="0"/>
              <a:t>Se debe definir el Uso</a:t>
            </a:r>
            <a:endParaRPr lang="es-ES" sz="4000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s-PA" dirty="0"/>
              <a:t>Sistemas Fotovoltaicos Autónomos:</a:t>
            </a:r>
          </a:p>
          <a:p>
            <a:pPr>
              <a:lnSpc>
                <a:spcPct val="90000"/>
              </a:lnSpc>
            </a:pPr>
            <a:r>
              <a:rPr lang="es-PA" dirty="0"/>
              <a:t>Pequeñas casas rurales</a:t>
            </a:r>
          </a:p>
          <a:p>
            <a:pPr>
              <a:lnSpc>
                <a:spcPct val="90000"/>
              </a:lnSpc>
            </a:pPr>
            <a:r>
              <a:rPr lang="es-PA" dirty="0"/>
              <a:t>Escuelas</a:t>
            </a:r>
          </a:p>
          <a:p>
            <a:pPr>
              <a:lnSpc>
                <a:spcPct val="90000"/>
              </a:lnSpc>
            </a:pPr>
            <a:r>
              <a:rPr lang="es-PA" dirty="0"/>
              <a:t>Puestos de Salud</a:t>
            </a:r>
          </a:p>
          <a:p>
            <a:pPr>
              <a:lnSpc>
                <a:spcPct val="90000"/>
              </a:lnSpc>
            </a:pPr>
            <a:r>
              <a:rPr lang="es-PA" dirty="0"/>
              <a:t>Sistemas de telecomunicaciones</a:t>
            </a:r>
          </a:p>
          <a:p>
            <a:pPr>
              <a:lnSpc>
                <a:spcPct val="90000"/>
              </a:lnSpc>
            </a:pPr>
            <a:r>
              <a:rPr lang="es-PA" dirty="0"/>
              <a:t>Sistemas de señalización</a:t>
            </a:r>
          </a:p>
          <a:p>
            <a:pPr>
              <a:lnSpc>
                <a:spcPct val="90000"/>
              </a:lnSpc>
            </a:pPr>
            <a:r>
              <a:rPr lang="es-PA" dirty="0"/>
              <a:t>Casas de campo lujosas</a:t>
            </a:r>
          </a:p>
          <a:p>
            <a:pPr>
              <a:lnSpc>
                <a:spcPct val="90000"/>
              </a:lnSpc>
            </a:pPr>
            <a:r>
              <a:rPr lang="es-PA" dirty="0"/>
              <a:t>Sistemas de bombeo de agua</a:t>
            </a:r>
            <a:endParaRPr lang="es-ES" dirty="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63</a:t>
            </a:fld>
            <a:endParaRPr lang="es-E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/>
          <a:p>
            <a:r>
              <a:rPr lang="es-PA" sz="4000" dirty="0"/>
              <a:t>Se debe definir el Uso</a:t>
            </a:r>
            <a:endParaRPr lang="es-ES" sz="400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PA"/>
              <a:t>Sistemas Fotovoltaicos Conectados a la Red:</a:t>
            </a:r>
          </a:p>
          <a:p>
            <a:r>
              <a:rPr lang="es-PA"/>
              <a:t>Sistemas de respaldo ante emergencias</a:t>
            </a:r>
          </a:p>
          <a:p>
            <a:r>
              <a:rPr lang="es-PA"/>
              <a:t>Sistemas de generación híbrida (combinación eólica-motor de combustión interna)</a:t>
            </a:r>
          </a:p>
          <a:p>
            <a:r>
              <a:rPr lang="es-PA"/>
              <a:t>Plantas generadoras a gran escala</a:t>
            </a:r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64</a:t>
            </a:fld>
            <a:endParaRPr lang="es-E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Criterios generales de diseño, sistemas autónomos</a:t>
            </a:r>
            <a:endParaRPr lang="es-ES" sz="400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773238"/>
            <a:ext cx="8229600" cy="4525962"/>
          </a:xfrm>
        </p:spPr>
        <p:txBody>
          <a:bodyPr/>
          <a:lstStyle/>
          <a:p>
            <a:pPr marL="0" indent="287338" algn="just" fontAlgn="ctr">
              <a:lnSpc>
                <a:spcPct val="90000"/>
              </a:lnSpc>
              <a:buFontTx/>
              <a:buNone/>
            </a:pPr>
            <a:r>
              <a:rPr lang="es-PA" dirty="0"/>
              <a:t>    Por diseño de un sistema fotovoltaico autónomo se entiende un concepto muy amplio que abarcaría todas las tareas y especificaciones que se han de realizar y tener en cuenta para que un sistema fotovoltaico funcione satisfactoriamente, con la mayor fiabilidad y al menor costo posible. En este sentido existirán una gran multitud de factores que afectarán a este diseño.</a:t>
            </a:r>
          </a:p>
          <a:p>
            <a:pPr algn="dist">
              <a:lnSpc>
                <a:spcPct val="90000"/>
              </a:lnSpc>
              <a:buFontTx/>
              <a:buNone/>
            </a:pPr>
            <a:endParaRPr lang="es-ES" dirty="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65</a:t>
            </a:fld>
            <a:endParaRPr lang="es-E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s-PA" sz="4000"/>
              <a:t>Criterios generales de dimensionado, sistemas fotovoltaicos autónomos</a:t>
            </a:r>
            <a:endParaRPr lang="es-ES" sz="400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28775"/>
            <a:ext cx="9144000" cy="5229225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s-PA"/>
              <a:t>El dimensionado es parte del diseño y consiste en el cálculo del tamaño óptimo de la instalación.</a:t>
            </a:r>
          </a:p>
          <a:p>
            <a:pPr algn="just">
              <a:lnSpc>
                <a:spcPct val="80000"/>
              </a:lnSpc>
            </a:pPr>
            <a:r>
              <a:rPr lang="es-PA"/>
              <a:t>La tarea fundamental del dimensionado consistirá en la determinación del tamaño óptimo del generador fotovoltaico y del conjunto de baterías. Estos elementos son los más importantes.</a:t>
            </a:r>
          </a:p>
          <a:p>
            <a:pPr algn="just">
              <a:lnSpc>
                <a:spcPct val="80000"/>
              </a:lnSpc>
            </a:pPr>
            <a:r>
              <a:rPr lang="es-PA"/>
              <a:t>Posteriormente habrá que dimensionar los otros elementos que también participan de la instalación como son el inversor, el regulador de carga y el cableado.</a:t>
            </a:r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66</a:t>
            </a:fld>
            <a:endParaRPr lang="es-E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1"/>
            <a:ext cx="8229600" cy="1597014"/>
          </a:xfrm>
        </p:spPr>
        <p:txBody>
          <a:bodyPr/>
          <a:lstStyle/>
          <a:p>
            <a:r>
              <a:rPr lang="es-PA" sz="3600" b="1" dirty="0"/>
              <a:t>Pasos en el dimensionado de sistemas fotovoltaicos autónomos</a:t>
            </a:r>
            <a:endParaRPr lang="es-ES" sz="3600" b="1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28802"/>
            <a:ext cx="9144000" cy="4464050"/>
          </a:xfrm>
        </p:spPr>
        <p:txBody>
          <a:bodyPr/>
          <a:lstStyle/>
          <a:p>
            <a:pPr algn="just">
              <a:lnSpc>
                <a:spcPct val="80000"/>
              </a:lnSpc>
              <a:buFontTx/>
              <a:buNone/>
            </a:pPr>
            <a:r>
              <a:rPr lang="es-PA" sz="2400" dirty="0"/>
              <a:t>    </a:t>
            </a:r>
            <a:r>
              <a:rPr lang="es-PA" sz="2800" dirty="0"/>
              <a:t>Existen una gran cantidad de métodos para dimensionar un sistema fotovoltaico autónomo, aunque todos requieren de la siguiente información:</a:t>
            </a:r>
          </a:p>
          <a:p>
            <a:pPr>
              <a:lnSpc>
                <a:spcPct val="80000"/>
              </a:lnSpc>
              <a:buFontTx/>
              <a:buNone/>
            </a:pPr>
            <a:endParaRPr lang="es-PA" sz="2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PA" sz="2400" dirty="0"/>
              <a:t>Paso 1. Estimación del consumo (potencia y tiempo de uso)</a:t>
            </a:r>
          </a:p>
          <a:p>
            <a:pPr marL="1162050" indent="-1162050">
              <a:lnSpc>
                <a:spcPct val="80000"/>
              </a:lnSpc>
              <a:buFontTx/>
              <a:buNone/>
            </a:pPr>
            <a:r>
              <a:rPr lang="es-PA" sz="2400" dirty="0"/>
              <a:t>Paso 2. Irradiación disponible y Cálculo del ángulo óptimo de inclinación de los paneles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PA" sz="2400" dirty="0"/>
              <a:t>Paso 3. Dimensionado del sistema de acumulación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PA" sz="2400" dirty="0"/>
              <a:t>Paso 4. Dimensionado del generador fotovoltaico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PA" sz="2400" dirty="0"/>
              <a:t>Paso 5. Dimensionado del regulador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PA" sz="2400" dirty="0"/>
              <a:t>Paso 6. Dimensionado del inversor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PA" sz="2400" dirty="0"/>
              <a:t>Paso 7. Dimensionado del cableado</a:t>
            </a:r>
            <a:endParaRPr lang="es-ES" sz="2400" dirty="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67</a:t>
            </a:fld>
            <a:endParaRPr lang="es-E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Estimación del Consumo</a:t>
            </a:r>
            <a:endParaRPr lang="en-US" sz="4000">
              <a:cs typeface="Arial" charset="0"/>
            </a:endParaRPr>
          </a:p>
        </p:txBody>
      </p:sp>
      <p:sp>
        <p:nvSpPr>
          <p:cNvPr id="24580" name="AutoShape 4">
            <a:hlinkClick r:id="rId3" action="ppaction://hlinkfile" highlightClick="1"/>
          </p:cNvPr>
          <p:cNvSpPr>
            <a:spLocks noChangeArrowheads="1"/>
          </p:cNvSpPr>
          <p:nvPr/>
        </p:nvSpPr>
        <p:spPr bwMode="auto">
          <a:xfrm>
            <a:off x="2843213" y="5445125"/>
            <a:ext cx="2952750" cy="863600"/>
          </a:xfrm>
          <a:prstGeom prst="actionButtonForwardNex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PA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23850" y="1557338"/>
            <a:ext cx="8496300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just">
              <a:spcBef>
                <a:spcPct val="50000"/>
              </a:spcBef>
            </a:pPr>
            <a:r>
              <a:rPr lang="es-PA"/>
              <a:t>Implica conocer la  potencia de cada equipo, el número de equipos operando y su tiempo de utilización, con estos datos se puede calcular la energía que necesita generar el sistema fotovoltaico (S.F.), se deben incluir las pérdidas de los diferentes componentes del S.F.</a:t>
            </a:r>
          </a:p>
          <a:p>
            <a:pPr lvl="1" algn="just">
              <a:spcBef>
                <a:spcPct val="50000"/>
              </a:spcBef>
            </a:pPr>
            <a:endParaRPr lang="es-PA"/>
          </a:p>
          <a:p>
            <a:pPr lvl="1" algn="just">
              <a:spcBef>
                <a:spcPct val="50000"/>
              </a:spcBef>
            </a:pPr>
            <a:endParaRPr lang="es-PA"/>
          </a:p>
          <a:p>
            <a:r>
              <a:rPr lang="es-PA" i="1"/>
              <a:t>Donde </a:t>
            </a:r>
            <a:r>
              <a:rPr lang="es-PA"/>
              <a:t> E</a:t>
            </a:r>
            <a:r>
              <a:rPr lang="es-PA" baseline="-20000"/>
              <a:t>AC</a:t>
            </a:r>
            <a:r>
              <a:rPr lang="es-PA"/>
              <a:t>= Energía en corriente alterna, E</a:t>
            </a:r>
            <a:r>
              <a:rPr lang="es-PA" baseline="-20000"/>
              <a:t>DC</a:t>
            </a:r>
            <a:r>
              <a:rPr lang="es-PA"/>
              <a:t>= Energía en corriente directa</a:t>
            </a:r>
          </a:p>
          <a:p>
            <a:r>
              <a:rPr lang="es-PA"/>
              <a:t>             P</a:t>
            </a:r>
            <a:r>
              <a:rPr lang="es-PA" baseline="-20000"/>
              <a:t>AC</a:t>
            </a:r>
            <a:r>
              <a:rPr lang="es-PA"/>
              <a:t>= Potencia en corriente alterna, P</a:t>
            </a:r>
            <a:r>
              <a:rPr lang="es-PA" baseline="-20000"/>
              <a:t>DC</a:t>
            </a:r>
            <a:r>
              <a:rPr lang="es-PA"/>
              <a:t>= Potencia en corriente directa</a:t>
            </a:r>
          </a:p>
          <a:p>
            <a:r>
              <a:rPr lang="es-PA"/>
              <a:t>              t</a:t>
            </a:r>
            <a:r>
              <a:rPr lang="es-PA" baseline="-20000"/>
              <a:t>d</a:t>
            </a:r>
            <a:r>
              <a:rPr lang="es-PA"/>
              <a:t>  = Tiempo diario de uso</a:t>
            </a:r>
          </a:p>
          <a:p>
            <a:endParaRPr lang="es-PA"/>
          </a:p>
          <a:p>
            <a:r>
              <a:rPr lang="es-PA"/>
              <a:t>Para realizar la selección de todos los equipos de un S.F., se llevan todos los consumos a un equivalente en corriente DC.</a:t>
            </a:r>
            <a:endParaRPr lang="es-ES"/>
          </a:p>
        </p:txBody>
      </p:sp>
      <p:graphicFrame>
        <p:nvGraphicFramePr>
          <p:cNvPr id="24585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827088" y="2636838"/>
          <a:ext cx="6983412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Ecuación" r:id="rId4" imgW="2527200" imgH="431640" progId="Equation.3">
                  <p:embed/>
                </p:oleObj>
              </mc:Choice>
              <mc:Fallback>
                <p:oleObj name="Ecuación" r:id="rId4" imgW="2527200" imgH="4316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636838"/>
                        <a:ext cx="6983412" cy="865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68</a:t>
            </a:fld>
            <a:endParaRPr lang="es-E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Cálculo del Ángulo Óptimo</a:t>
            </a:r>
            <a:endParaRPr lang="en-US" sz="4000">
              <a:cs typeface="Arial" charset="0"/>
            </a:endParaRP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125538"/>
            <a:ext cx="6650037" cy="548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69</a:t>
            </a:fld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609600" y="2811463"/>
            <a:ext cx="8305800" cy="351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ts val="500"/>
              </a:spcBef>
              <a:spcAft>
                <a:spcPts val="500"/>
              </a:spcAft>
            </a:pPr>
            <a:r>
              <a:rPr lang="es-ES_tradnl" sz="2400" b="1">
                <a:latin typeface="Verdana" pitchFamily="34" charset="0"/>
              </a:rPr>
              <a:t>Dos de los métodos que conocemos para aprovechar la energía que nos llega del Sol, son: </a:t>
            </a:r>
          </a:p>
          <a:p>
            <a:pPr lvl="3" algn="ctr" eaLnBrk="0" hangingPunct="0">
              <a:spcBef>
                <a:spcPts val="500"/>
              </a:spcBef>
              <a:spcAft>
                <a:spcPts val="500"/>
              </a:spcAft>
              <a:buFont typeface="Symbol" pitchFamily="18" charset="2"/>
              <a:buChar char="·"/>
            </a:pPr>
            <a:r>
              <a:rPr lang="es-ES_tradnl" sz="2400" b="1">
                <a:latin typeface="Verdana" pitchFamily="34" charset="0"/>
              </a:rPr>
              <a:t> Convertirla en energía eléctrica: </a:t>
            </a:r>
            <a:r>
              <a:rPr lang="es-ES_tradnl" sz="2400" b="1">
                <a:solidFill>
                  <a:srgbClr val="FF3300"/>
                </a:solidFill>
                <a:latin typeface="Verdana" pitchFamily="34" charset="0"/>
              </a:rPr>
              <a:t>Fotovoltáica.</a:t>
            </a:r>
            <a:r>
              <a:rPr lang="es-ES_tradnl" sz="2400" b="1">
                <a:latin typeface="Verdana" pitchFamily="34" charset="0"/>
              </a:rPr>
              <a:t> </a:t>
            </a:r>
          </a:p>
          <a:p>
            <a:pPr lvl="3" algn="ctr" eaLnBrk="0" hangingPunct="0">
              <a:spcBef>
                <a:spcPts val="500"/>
              </a:spcBef>
              <a:spcAft>
                <a:spcPts val="500"/>
              </a:spcAft>
              <a:buFont typeface="Symbol" pitchFamily="18" charset="2"/>
              <a:buChar char="·"/>
            </a:pPr>
            <a:r>
              <a:rPr lang="es-ES_tradnl" sz="2400" b="1">
                <a:latin typeface="Verdana" pitchFamily="34" charset="0"/>
              </a:rPr>
              <a:t> Convertirla en energía calorífica: </a:t>
            </a:r>
            <a:r>
              <a:rPr lang="es-ES_tradnl" sz="2400" b="1">
                <a:solidFill>
                  <a:srgbClr val="FF3300"/>
                </a:solidFill>
                <a:latin typeface="Verdana" pitchFamily="34" charset="0"/>
              </a:rPr>
              <a:t>Fototérmica.</a:t>
            </a:r>
            <a:endParaRPr lang="es-ES_tradnl" sz="2400">
              <a:latin typeface="Verdana" pitchFamily="34" charset="0"/>
            </a:endParaRPr>
          </a:p>
          <a:p>
            <a:pPr eaLnBrk="0" hangingPunct="0">
              <a:spcBef>
                <a:spcPct val="50000"/>
              </a:spcBef>
            </a:pPr>
            <a:endParaRPr lang="es-ES_tradnl" sz="2400">
              <a:latin typeface="Times New Roman" pitchFamily="18" charset="0"/>
            </a:endParaRP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609600" y="762000"/>
            <a:ext cx="8229600" cy="171767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sz="2800" b="1">
                <a:solidFill>
                  <a:schemeClr val="accent2"/>
                </a:solidFill>
              </a:rPr>
              <a:t>La energía solar </a:t>
            </a:r>
            <a:r>
              <a:rPr lang="es-ES_tradnl" sz="2800" b="1" i="1">
                <a:solidFill>
                  <a:srgbClr val="FF0000"/>
                </a:solidFill>
              </a:rPr>
              <a:t>no es</a:t>
            </a:r>
            <a:r>
              <a:rPr lang="es-ES_tradnl" sz="2800" b="1">
                <a:solidFill>
                  <a:schemeClr val="accent2"/>
                </a:solidFill>
              </a:rPr>
              <a:t> una energía alternativa</a:t>
            </a:r>
            <a:r>
              <a:rPr lang="es-ES_tradnl" sz="2800" b="1">
                <a:solidFill>
                  <a:schemeClr val="accent2"/>
                </a:solidFill>
                <a:latin typeface="Verdana" pitchFamily="34" charset="0"/>
              </a:rPr>
              <a:t>:</a:t>
            </a:r>
            <a:endParaRPr lang="es-ES_tradnl" sz="2400" b="1">
              <a:solidFill>
                <a:schemeClr val="accent2"/>
              </a:solidFill>
              <a:latin typeface="Verdana" pitchFamily="34" charset="0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s-ES_tradnl" sz="2800" b="1" i="1">
                <a:solidFill>
                  <a:srgbClr val="FF0000"/>
                </a:solidFill>
              </a:rPr>
              <a:t>Es la energía !!</a:t>
            </a:r>
            <a:endParaRPr lang="es-ES_tradnl" sz="2400" b="1">
              <a:solidFill>
                <a:schemeClr val="accent2"/>
              </a:solidFill>
              <a:latin typeface="Times New Roman" pitchFamily="18" charset="0"/>
            </a:endParaRPr>
          </a:p>
          <a:p>
            <a:pPr algn="r" eaLnBrk="0" hangingPunct="0">
              <a:spcBef>
                <a:spcPct val="50000"/>
              </a:spcBef>
            </a:pPr>
            <a:r>
              <a:rPr lang="es-ES_tradnl" sz="2400" b="1" i="1">
                <a:solidFill>
                  <a:schemeClr val="accent2"/>
                </a:solidFill>
                <a:latin typeface="Times New Roman" pitchFamily="18" charset="0"/>
              </a:rPr>
              <a:t>Hermann Scheer</a:t>
            </a:r>
            <a:endParaRPr lang="es-ES_tradnl" sz="2400">
              <a:latin typeface="Times New Roman" pitchFamily="18" charset="0"/>
            </a:endParaRPr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44288-C132-46FE-B21F-445559F9A447}" type="slidenum">
              <a:rPr lang="es-ES" smtClean="0"/>
              <a:pPr/>
              <a:t>7</a:t>
            </a:fld>
            <a:endParaRPr lang="es-E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1266825"/>
            <a:ext cx="6408737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70</a:t>
            </a:fld>
            <a:endParaRPr lang="es-E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Inclinación Óptima en Panamá</a:t>
            </a:r>
            <a:endParaRPr lang="en-US" sz="4000">
              <a:cs typeface="Arial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 rot="-698934">
            <a:off x="2771775" y="4652963"/>
            <a:ext cx="2879725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PA"/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1763713" y="5084763"/>
            <a:ext cx="5903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38917" name="Arc 5"/>
          <p:cNvSpPr>
            <a:spLocks/>
          </p:cNvSpPr>
          <p:nvPr/>
        </p:nvSpPr>
        <p:spPr bwMode="auto">
          <a:xfrm>
            <a:off x="5651500" y="4510088"/>
            <a:ext cx="288925" cy="6064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054"/>
              <a:gd name="T2" fmla="*/ 6942 w 21600"/>
              <a:gd name="T3" fmla="*/ 42054 h 42054"/>
              <a:gd name="T4" fmla="*/ 0 w 21600"/>
              <a:gd name="T5" fmla="*/ 21600 h 4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054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0854"/>
                  <a:pt x="15705" y="39079"/>
                  <a:pt x="6942" y="42054"/>
                </a:cubicBezTo>
              </a:path>
              <a:path w="21600" h="42054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0854"/>
                  <a:pt x="15705" y="39079"/>
                  <a:pt x="6942" y="42054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s-PA"/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5291138" y="4652963"/>
            <a:ext cx="5746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 dirty="0"/>
              <a:t>8°</a:t>
            </a:r>
            <a:endParaRPr lang="es-ES" dirty="0"/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6588125" y="4581525"/>
            <a:ext cx="935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/>
              <a:t>Norte</a:t>
            </a:r>
            <a:endParaRPr lang="es-ES"/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1403350" y="4581525"/>
            <a:ext cx="935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/>
              <a:t>Sur</a:t>
            </a:r>
            <a:endParaRPr lang="es-ES"/>
          </a:p>
        </p:txBody>
      </p:sp>
      <p:sp>
        <p:nvSpPr>
          <p:cNvPr id="38921" name="AutoShape 9"/>
          <p:cNvSpPr>
            <a:spLocks noChangeArrowheads="1"/>
          </p:cNvSpPr>
          <p:nvPr/>
        </p:nvSpPr>
        <p:spPr bwMode="auto">
          <a:xfrm>
            <a:off x="1763713" y="1916113"/>
            <a:ext cx="936625" cy="865187"/>
          </a:xfrm>
          <a:prstGeom prst="sun">
            <a:avLst>
              <a:gd name="adj" fmla="val 25000"/>
            </a:avLst>
          </a:prstGeom>
          <a:solidFill>
            <a:srgbClr val="E1E60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PA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 flipV="1">
            <a:off x="4140200" y="1484313"/>
            <a:ext cx="0" cy="316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539750" y="1412875"/>
            <a:ext cx="1944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/>
              <a:t>22 de diciembre</a:t>
            </a:r>
            <a:endParaRPr lang="es-ES"/>
          </a:p>
        </p:txBody>
      </p:sp>
      <p:sp>
        <p:nvSpPr>
          <p:cNvPr id="38927" name="AutoShape 15"/>
          <p:cNvSpPr>
            <a:spLocks noChangeArrowheads="1"/>
          </p:cNvSpPr>
          <p:nvPr/>
        </p:nvSpPr>
        <p:spPr bwMode="auto">
          <a:xfrm flipH="1">
            <a:off x="5580063" y="1916113"/>
            <a:ext cx="936625" cy="865187"/>
          </a:xfrm>
          <a:prstGeom prst="sun">
            <a:avLst>
              <a:gd name="adj" fmla="val 25000"/>
            </a:avLst>
          </a:prstGeom>
          <a:solidFill>
            <a:srgbClr val="E1E60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PA"/>
          </a:p>
        </p:txBody>
      </p:sp>
      <p:sp>
        <p:nvSpPr>
          <p:cNvPr id="38928" name="Line 16"/>
          <p:cNvSpPr>
            <a:spLocks noChangeShapeType="1"/>
          </p:cNvSpPr>
          <p:nvPr/>
        </p:nvSpPr>
        <p:spPr bwMode="auto">
          <a:xfrm flipH="1">
            <a:off x="4140200" y="2565400"/>
            <a:ext cx="1728788" cy="2087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38929" name="Arc 17"/>
          <p:cNvSpPr>
            <a:spLocks/>
          </p:cNvSpPr>
          <p:nvPr/>
        </p:nvSpPr>
        <p:spPr bwMode="auto">
          <a:xfrm rot="6788089" flipH="1">
            <a:off x="4469607" y="2932906"/>
            <a:ext cx="215900" cy="865187"/>
          </a:xfrm>
          <a:custGeom>
            <a:avLst/>
            <a:gdLst>
              <a:gd name="G0" fmla="+- 0 0 0"/>
              <a:gd name="G1" fmla="+- 21111 0 0"/>
              <a:gd name="G2" fmla="+- 21600 0 0"/>
              <a:gd name="T0" fmla="*/ 4571 w 21600"/>
              <a:gd name="T1" fmla="*/ 0 h 41565"/>
              <a:gd name="T2" fmla="*/ 6942 w 21600"/>
              <a:gd name="T3" fmla="*/ 41565 h 41565"/>
              <a:gd name="T4" fmla="*/ 0 w 21600"/>
              <a:gd name="T5" fmla="*/ 21111 h 41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1565" fill="none" extrusionOk="0">
                <a:moveTo>
                  <a:pt x="4570" y="0"/>
                </a:moveTo>
                <a:cubicBezTo>
                  <a:pt x="14508" y="2151"/>
                  <a:pt x="21600" y="10943"/>
                  <a:pt x="21600" y="21111"/>
                </a:cubicBezTo>
                <a:cubicBezTo>
                  <a:pt x="21600" y="30365"/>
                  <a:pt x="15705" y="38590"/>
                  <a:pt x="6942" y="41565"/>
                </a:cubicBezTo>
              </a:path>
              <a:path w="21600" h="41565" stroke="0" extrusionOk="0">
                <a:moveTo>
                  <a:pt x="4570" y="0"/>
                </a:moveTo>
                <a:cubicBezTo>
                  <a:pt x="14508" y="2151"/>
                  <a:pt x="21600" y="10943"/>
                  <a:pt x="21600" y="21111"/>
                </a:cubicBezTo>
                <a:cubicBezTo>
                  <a:pt x="21600" y="30365"/>
                  <a:pt x="15705" y="38590"/>
                  <a:pt x="6942" y="41565"/>
                </a:cubicBezTo>
                <a:lnTo>
                  <a:pt x="0" y="2111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s-PA"/>
          </a:p>
        </p:txBody>
      </p:sp>
      <p:sp>
        <p:nvSpPr>
          <p:cNvPr id="38931" name="Text Box 19"/>
          <p:cNvSpPr txBox="1">
            <a:spLocks noChangeArrowheads="1"/>
          </p:cNvSpPr>
          <p:nvPr/>
        </p:nvSpPr>
        <p:spPr bwMode="auto">
          <a:xfrm>
            <a:off x="5508625" y="1412875"/>
            <a:ext cx="1944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/>
              <a:t>21 de junio</a:t>
            </a:r>
            <a:endParaRPr lang="es-ES"/>
          </a:p>
        </p:txBody>
      </p:sp>
      <p:sp>
        <p:nvSpPr>
          <p:cNvPr id="38936" name="Text Box 24"/>
          <p:cNvSpPr txBox="1">
            <a:spLocks noChangeArrowheads="1"/>
          </p:cNvSpPr>
          <p:nvPr/>
        </p:nvSpPr>
        <p:spPr bwMode="auto">
          <a:xfrm>
            <a:off x="5572132" y="3357562"/>
            <a:ext cx="307183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s-PA" sz="2000" dirty="0"/>
              <a:t>Una buena opción es tomar la inclinación igual a la latitud.</a:t>
            </a:r>
            <a:endParaRPr lang="es-ES" sz="2000" dirty="0"/>
          </a:p>
        </p:txBody>
      </p:sp>
      <p:sp>
        <p:nvSpPr>
          <p:cNvPr id="38937" name="Line 25"/>
          <p:cNvSpPr>
            <a:spLocks noChangeShapeType="1"/>
          </p:cNvSpPr>
          <p:nvPr/>
        </p:nvSpPr>
        <p:spPr bwMode="auto">
          <a:xfrm>
            <a:off x="2406650" y="2592388"/>
            <a:ext cx="1728788" cy="208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PA"/>
          </a:p>
        </p:txBody>
      </p:sp>
      <p:sp>
        <p:nvSpPr>
          <p:cNvPr id="38938" name="Arc 26"/>
          <p:cNvSpPr>
            <a:spLocks/>
          </p:cNvSpPr>
          <p:nvPr/>
        </p:nvSpPr>
        <p:spPr bwMode="auto">
          <a:xfrm rot="-6788089">
            <a:off x="3601244" y="2959894"/>
            <a:ext cx="215900" cy="865188"/>
          </a:xfrm>
          <a:custGeom>
            <a:avLst/>
            <a:gdLst>
              <a:gd name="G0" fmla="+- 0 0 0"/>
              <a:gd name="G1" fmla="+- 21111 0 0"/>
              <a:gd name="G2" fmla="+- 21600 0 0"/>
              <a:gd name="T0" fmla="*/ 4571 w 21600"/>
              <a:gd name="T1" fmla="*/ 0 h 41565"/>
              <a:gd name="T2" fmla="*/ 6942 w 21600"/>
              <a:gd name="T3" fmla="*/ 41565 h 41565"/>
              <a:gd name="T4" fmla="*/ 0 w 21600"/>
              <a:gd name="T5" fmla="*/ 21111 h 41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1565" fill="none" extrusionOk="0">
                <a:moveTo>
                  <a:pt x="4570" y="0"/>
                </a:moveTo>
                <a:cubicBezTo>
                  <a:pt x="14508" y="2151"/>
                  <a:pt x="21600" y="10943"/>
                  <a:pt x="21600" y="21111"/>
                </a:cubicBezTo>
                <a:cubicBezTo>
                  <a:pt x="21600" y="30365"/>
                  <a:pt x="15705" y="38590"/>
                  <a:pt x="6942" y="41565"/>
                </a:cubicBezTo>
              </a:path>
              <a:path w="21600" h="41565" stroke="0" extrusionOk="0">
                <a:moveTo>
                  <a:pt x="4570" y="0"/>
                </a:moveTo>
                <a:cubicBezTo>
                  <a:pt x="14508" y="2151"/>
                  <a:pt x="21600" y="10943"/>
                  <a:pt x="21600" y="21111"/>
                </a:cubicBezTo>
                <a:cubicBezTo>
                  <a:pt x="21600" y="30365"/>
                  <a:pt x="15705" y="38590"/>
                  <a:pt x="6942" y="41565"/>
                </a:cubicBezTo>
                <a:lnTo>
                  <a:pt x="0" y="2111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s-PA"/>
          </a:p>
        </p:txBody>
      </p:sp>
      <p:sp>
        <p:nvSpPr>
          <p:cNvPr id="19" name="18 Rectángulo"/>
          <p:cNvSpPr/>
          <p:nvPr/>
        </p:nvSpPr>
        <p:spPr>
          <a:xfrm>
            <a:off x="357158" y="5429264"/>
            <a:ext cx="85011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A" sz="2000" dirty="0"/>
              <a:t>Es útil señalar que pequeñas desviaciones acimutales (+/- 30°) y/o de inclinación (+/- 10°) tienen una influencia relativamente pequeña sobre la captación de radiación y, en consecuencia, sobre la producción del panel fotovoltaico.</a:t>
            </a:r>
          </a:p>
        </p:txBody>
      </p:sp>
      <p:sp>
        <p:nvSpPr>
          <p:cNvPr id="26" name="2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71</a:t>
            </a:fld>
            <a:endParaRPr lang="es-E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es-PA" sz="4000" dirty="0"/>
              <a:t>Horas equivalentes a 1000 W/m</a:t>
            </a:r>
            <a:r>
              <a:rPr lang="es-PA" sz="4000" baseline="30000" dirty="0"/>
              <a:t>2</a:t>
            </a:r>
            <a:endParaRPr lang="es-PA" sz="4000" dirty="0"/>
          </a:p>
        </p:txBody>
      </p:sp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0945" y="1285860"/>
            <a:ext cx="6442409" cy="557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72</a:t>
            </a:fld>
            <a:endParaRPr lang="es-E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 dirty="0"/>
              <a:t>Radiación Solar en Panamá</a:t>
            </a:r>
            <a:endParaRPr lang="en-US" sz="4000" dirty="0">
              <a:cs typeface="Arial" charset="0"/>
            </a:endParaRPr>
          </a:p>
        </p:txBody>
      </p:sp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395288" y="1341438"/>
          <a:ext cx="8334375" cy="520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Fotografía de Photo Editor" r:id="rId3" imgW="9993120" imgH="6695238" progId="">
                  <p:embed/>
                </p:oleObj>
              </mc:Choice>
              <mc:Fallback>
                <p:oleObj name="Fotografía de Photo Editor" r:id="rId3" imgW="9993120" imgH="6695238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341438"/>
                        <a:ext cx="8334375" cy="520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539750" y="4076700"/>
            <a:ext cx="936625" cy="457200"/>
          </a:xfrm>
          <a:prstGeom prst="rect">
            <a:avLst/>
          </a:prstGeom>
          <a:solidFill>
            <a:srgbClr val="00FF00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Insolación Promedio</a:t>
            </a:r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7507288" y="3716338"/>
            <a:ext cx="850900" cy="274637"/>
          </a:xfrm>
          <a:prstGeom prst="rect">
            <a:avLst/>
          </a:prstGeom>
          <a:solidFill>
            <a:srgbClr val="CCFFCC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Darién</a:t>
            </a: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6821488" y="2465388"/>
            <a:ext cx="850900" cy="274637"/>
          </a:xfrm>
          <a:prstGeom prst="rect">
            <a:avLst/>
          </a:prstGeom>
          <a:solidFill>
            <a:srgbClr val="CCFFCC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San Blas</a:t>
            </a:r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3729038" y="3106738"/>
            <a:ext cx="850900" cy="274637"/>
          </a:xfrm>
          <a:prstGeom prst="rect">
            <a:avLst/>
          </a:prstGeom>
          <a:solidFill>
            <a:srgbClr val="CCFFCC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Colón</a:t>
            </a:r>
          </a:p>
        </p:txBody>
      </p:sp>
      <p:sp>
        <p:nvSpPr>
          <p:cNvPr id="36878" name="Text Box 14"/>
          <p:cNvSpPr txBox="1">
            <a:spLocks noChangeArrowheads="1"/>
          </p:cNvSpPr>
          <p:nvPr/>
        </p:nvSpPr>
        <p:spPr bwMode="auto">
          <a:xfrm>
            <a:off x="3887788" y="3887788"/>
            <a:ext cx="850900" cy="274637"/>
          </a:xfrm>
          <a:prstGeom prst="rect">
            <a:avLst/>
          </a:prstGeom>
          <a:solidFill>
            <a:srgbClr val="CCFFCC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Coclé</a:t>
            </a: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3316288" y="5272088"/>
            <a:ext cx="1231900" cy="274637"/>
          </a:xfrm>
          <a:prstGeom prst="rect">
            <a:avLst/>
          </a:prstGeom>
          <a:solidFill>
            <a:srgbClr val="CCFFCC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Los Santos</a:t>
            </a: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655638" y="3106738"/>
            <a:ext cx="1346200" cy="274637"/>
          </a:xfrm>
          <a:prstGeom prst="rect">
            <a:avLst/>
          </a:prstGeom>
          <a:solidFill>
            <a:srgbClr val="CCFFCC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Bocas Del Toro</a:t>
            </a:r>
          </a:p>
        </p:txBody>
      </p:sp>
      <p:sp>
        <p:nvSpPr>
          <p:cNvPr id="36881" name="Text Box 17"/>
          <p:cNvSpPr txBox="1">
            <a:spLocks noChangeArrowheads="1"/>
          </p:cNvSpPr>
          <p:nvPr/>
        </p:nvSpPr>
        <p:spPr bwMode="auto">
          <a:xfrm>
            <a:off x="6059488" y="6245225"/>
            <a:ext cx="2819400" cy="3048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ja-JP" sz="1400" b="1" i="1" u="sng">
                <a:solidFill>
                  <a:srgbClr val="FFFF00"/>
                </a:solidFill>
                <a:latin typeface="Times New Roman" pitchFamily="18" charset="0"/>
                <a:ea typeface="ＭＳ Ｐゴシック" pitchFamily="50" charset="-128"/>
              </a:rPr>
              <a:t>Fuente ETESA</a:t>
            </a:r>
          </a:p>
        </p:txBody>
      </p:sp>
      <p:sp>
        <p:nvSpPr>
          <p:cNvPr id="36882" name="Text Box 18"/>
          <p:cNvSpPr txBox="1">
            <a:spLocks noChangeArrowheads="1"/>
          </p:cNvSpPr>
          <p:nvPr/>
        </p:nvSpPr>
        <p:spPr bwMode="auto">
          <a:xfrm>
            <a:off x="4675188" y="4237038"/>
            <a:ext cx="1676400" cy="3048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ja-JP" altLang="es-ES" sz="1400" b="1">
                <a:latin typeface="Times New Roman" pitchFamily="18" charset="0"/>
                <a:ea typeface="ＭＳ Ｐゴシック" pitchFamily="50" charset="-128"/>
              </a:rPr>
              <a:t>(1990       1995)</a:t>
            </a:r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5386388" y="4389438"/>
            <a:ext cx="254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/>
            <a:tailEnd type="triangle" w="sm" len="sm"/>
          </a:ln>
          <a:effectLst/>
        </p:spPr>
        <p:txBody>
          <a:bodyPr wrap="none"/>
          <a:lstStyle/>
          <a:p>
            <a:endParaRPr lang="es-PA"/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534988" y="5119688"/>
            <a:ext cx="1676400" cy="3048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ja-JP" altLang="es-ES" sz="1400" b="1">
                <a:latin typeface="Times New Roman" pitchFamily="18" charset="0"/>
                <a:ea typeface="ＭＳ Ｐゴシック" pitchFamily="50" charset="-128"/>
              </a:rPr>
              <a:t>(1995       2000)</a:t>
            </a:r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1239838" y="5289550"/>
            <a:ext cx="254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/>
            <a:tailEnd type="triangle" w="sm" len="sm"/>
          </a:ln>
          <a:effectLst/>
        </p:spPr>
        <p:txBody>
          <a:bodyPr wrap="none"/>
          <a:lstStyle/>
          <a:p>
            <a:endParaRPr lang="es-PA"/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814388" y="1595438"/>
            <a:ext cx="1676400" cy="3048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ja-JP" altLang="es-ES" sz="1400" b="1">
                <a:latin typeface="Times New Roman" pitchFamily="18" charset="0"/>
                <a:ea typeface="ＭＳ Ｐゴシック" pitchFamily="50" charset="-128"/>
              </a:rPr>
              <a:t>(1995       2000)</a:t>
            </a:r>
          </a:p>
        </p:txBody>
      </p:sp>
      <p:sp>
        <p:nvSpPr>
          <p:cNvPr id="36887" name="Line 23"/>
          <p:cNvSpPr>
            <a:spLocks noChangeShapeType="1"/>
          </p:cNvSpPr>
          <p:nvPr/>
        </p:nvSpPr>
        <p:spPr bwMode="auto">
          <a:xfrm>
            <a:off x="1538288" y="1735138"/>
            <a:ext cx="2540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/>
            <a:tailEnd type="triangle" w="sm" len="sm"/>
          </a:ln>
          <a:effectLst/>
        </p:spPr>
        <p:txBody>
          <a:bodyPr wrap="none"/>
          <a:lstStyle/>
          <a:p>
            <a:endParaRPr lang="es-PA"/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1619250" y="4076700"/>
            <a:ext cx="1117600" cy="274638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Chiriquí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2268538" y="4437063"/>
            <a:ext cx="825500" cy="274637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Veraguas</a:t>
            </a:r>
          </a:p>
        </p:txBody>
      </p:sp>
      <p:sp>
        <p:nvSpPr>
          <p:cNvPr id="36890" name="Text Box 26"/>
          <p:cNvSpPr txBox="1">
            <a:spLocks noChangeArrowheads="1"/>
          </p:cNvSpPr>
          <p:nvPr/>
        </p:nvSpPr>
        <p:spPr bwMode="auto">
          <a:xfrm>
            <a:off x="4941888" y="2732088"/>
            <a:ext cx="800100" cy="274637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Panamá</a:t>
            </a:r>
          </a:p>
        </p:txBody>
      </p:sp>
      <p:sp>
        <p:nvSpPr>
          <p:cNvPr id="36891" name="Text Box 27"/>
          <p:cNvSpPr txBox="1">
            <a:spLocks noChangeArrowheads="1"/>
          </p:cNvSpPr>
          <p:nvPr/>
        </p:nvSpPr>
        <p:spPr bwMode="auto">
          <a:xfrm>
            <a:off x="3276600" y="4724400"/>
            <a:ext cx="936625" cy="457200"/>
          </a:xfrm>
          <a:prstGeom prst="rect">
            <a:avLst/>
          </a:prstGeom>
          <a:solidFill>
            <a:srgbClr val="00FF00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Insolación Promedio</a:t>
            </a:r>
          </a:p>
        </p:txBody>
      </p:sp>
      <p:sp>
        <p:nvSpPr>
          <p:cNvPr id="36892" name="Text Box 28"/>
          <p:cNvSpPr txBox="1">
            <a:spLocks noChangeArrowheads="1"/>
          </p:cNvSpPr>
          <p:nvPr/>
        </p:nvSpPr>
        <p:spPr bwMode="auto">
          <a:xfrm>
            <a:off x="6372225" y="3500438"/>
            <a:ext cx="936625" cy="457200"/>
          </a:xfrm>
          <a:prstGeom prst="rect">
            <a:avLst/>
          </a:prstGeom>
          <a:solidFill>
            <a:srgbClr val="00FF00"/>
          </a:solidFill>
          <a:ln w="12700" cap="sq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s-ES" altLang="ja-JP" sz="1200" b="1">
                <a:latin typeface="Times New Roman" pitchFamily="18" charset="0"/>
                <a:ea typeface="ＭＳ Ｐゴシック" pitchFamily="50" charset="-128"/>
              </a:rPr>
              <a:t>Insolación Promedio</a:t>
            </a:r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73</a:t>
            </a:fld>
            <a:endParaRPr lang="es-E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785926"/>
            <a:ext cx="8873579" cy="490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 dirty="0"/>
              <a:t>Radiación Solar en el Mundo</a:t>
            </a:r>
            <a:endParaRPr lang="en-US" sz="4000" dirty="0">
              <a:cs typeface="Arial" charset="0"/>
            </a:endParaRPr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74</a:t>
            </a:fld>
            <a:endParaRPr lang="es-E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514" y="2050819"/>
            <a:ext cx="4949704" cy="3307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1500174"/>
            <a:ext cx="4214810" cy="266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6477" y="4214818"/>
            <a:ext cx="4227524" cy="2660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 dirty="0"/>
              <a:t>Radiación Solar en Panamá</a:t>
            </a:r>
            <a:endParaRPr lang="en-US" sz="4000" dirty="0">
              <a:cs typeface="Arial" charset="0"/>
            </a:endParaRPr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75</a:t>
            </a:fld>
            <a:endParaRPr lang="es-E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3999" cy="692696"/>
          </a:xfrm>
        </p:spPr>
        <p:txBody>
          <a:bodyPr/>
          <a:lstStyle/>
          <a:p>
            <a:r>
              <a:rPr lang="es-PA" sz="3600" dirty="0"/>
              <a:t>Dimensionado del sistema de acumulación</a:t>
            </a:r>
            <a:endParaRPr lang="en-US" sz="3600" dirty="0"/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344488" y="868362"/>
            <a:ext cx="8353425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 sz="2000" dirty="0"/>
              <a:t>Para poder dimensionar el sistema de acumulación, debemos conocer las características más importantes de las baterías, tales como: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ES_tradnl" sz="2000" dirty="0"/>
              <a:t> La capacidad de la batería en Ah: Depende de la temperatura y del régimen de descarga, en aplicaciones FV la capacidad de la batería se define por su capacidad de entregar una determinada carga en 20 o 100 horas a 25 </a:t>
            </a:r>
            <a:r>
              <a:rPr lang="es-ES_tradnl" sz="2000" dirty="0" err="1"/>
              <a:t>ºC</a:t>
            </a:r>
            <a:r>
              <a:rPr lang="es-ES_tradnl" sz="2000" dirty="0"/>
              <a:t>, denominada C20 y C100, respectivamente. C100 es típicamente 20-30% mayor que C20 para una misma batería.  </a:t>
            </a:r>
          </a:p>
          <a:p>
            <a:pPr>
              <a:buFontTx/>
              <a:buChar char="•"/>
            </a:pPr>
            <a:r>
              <a:rPr lang="es-ES_tradnl" sz="2000" dirty="0"/>
              <a:t> Baja auto descarga (pocas perdidas de energía)</a:t>
            </a:r>
          </a:p>
          <a:p>
            <a:pPr>
              <a:buFontTx/>
              <a:buChar char="•"/>
            </a:pPr>
            <a:r>
              <a:rPr lang="es-ES_tradnl" sz="2000" dirty="0"/>
              <a:t> Poco o ningún requerimiento de mantenimiento  (“libre de mantenimiento”)</a:t>
            </a:r>
          </a:p>
          <a:p>
            <a:pPr>
              <a:buFontTx/>
              <a:buChar char="•"/>
            </a:pPr>
            <a:r>
              <a:rPr lang="es-ES_tradnl" sz="2000" dirty="0"/>
              <a:t> Vida útil muy larga según el número de ciclos de carga y descarga</a:t>
            </a:r>
          </a:p>
          <a:p>
            <a:pPr>
              <a:buFontTx/>
              <a:buChar char="•"/>
            </a:pPr>
            <a:r>
              <a:rPr lang="es-ES_tradnl" sz="2000" dirty="0"/>
              <a:t> Profundidad de descarga permisible</a:t>
            </a:r>
          </a:p>
          <a:p>
            <a:pPr>
              <a:buFontTx/>
              <a:buChar char="•"/>
            </a:pPr>
            <a:r>
              <a:rPr lang="es-ES_tradnl" sz="2000" dirty="0"/>
              <a:t> Funcionamiento en diferentes climas (humedad, salinidad, temperatura ambiente máxima, mínima y promedio)</a:t>
            </a:r>
          </a:p>
          <a:p>
            <a:pPr>
              <a:buFontTx/>
              <a:buChar char="•"/>
            </a:pPr>
            <a:r>
              <a:rPr lang="es-ES_tradnl" sz="2000" dirty="0"/>
              <a:t> Alta eficiencia</a:t>
            </a:r>
          </a:p>
          <a:p>
            <a:pPr>
              <a:buFontTx/>
              <a:buChar char="•"/>
            </a:pPr>
            <a:r>
              <a:rPr lang="es-ES_tradnl" sz="2000" dirty="0"/>
              <a:t> Bajo costo</a:t>
            </a:r>
            <a:endParaRPr lang="es-ES" sz="2000" dirty="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76</a:t>
            </a:fld>
            <a:endParaRPr lang="es-E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1143000"/>
          </a:xfrm>
        </p:spPr>
        <p:txBody>
          <a:bodyPr/>
          <a:lstStyle/>
          <a:p>
            <a:r>
              <a:rPr lang="es-PA" sz="4000"/>
              <a:t>Dimensionado del sistema de acumulación</a:t>
            </a:r>
            <a:endParaRPr lang="en-US" sz="400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395288" y="1916113"/>
            <a:ext cx="8353425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 sz="2000"/>
              <a:t>Para poder dimensionar el sistema de acumulación, debemos conocer las características más importantes de las baterías, tales como: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ES_tradnl" sz="2000"/>
              <a:t> Días de reserva de energía requerida por la aplicación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ES_tradnl" sz="2000"/>
              <a:t> Voltaje final de descarga de la batería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ES_tradnl" sz="2000"/>
              <a:t> Perfil o tipo de los elementos de consumo: momentáneo, continuo, con corrientes parásitas, etc.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PA" sz="2000"/>
              <a:t> Condiciones de carga: voltaje, corriente disponible, tiempo de carga, balance entre los amperios-hora extraídos  y los recargados.</a:t>
            </a:r>
            <a:endParaRPr lang="es-ES" sz="200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77</a:t>
            </a:fld>
            <a:endParaRPr lang="es-E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s-PA" sz="4000"/>
              <a:t>Dimensionado del sistema de acumulación</a:t>
            </a:r>
            <a:endParaRPr lang="en-US" sz="4000"/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395288" y="1196975"/>
            <a:ext cx="8353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2000"/>
              <a:t>La capacidad de la batería en Ah, bajo distintos regímenes de descarga</a:t>
            </a:r>
            <a:endParaRPr lang="es-ES" sz="2000"/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2060575"/>
            <a:ext cx="8756650" cy="346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78</a:t>
            </a:fld>
            <a:endParaRPr lang="es-E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79</a:t>
            </a:fld>
            <a:endParaRPr lang="es-ES"/>
          </a:p>
        </p:txBody>
      </p:sp>
      <p:pic>
        <p:nvPicPr>
          <p:cNvPr id="1269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571480"/>
            <a:ext cx="7855598" cy="529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Relación Combustibles-Electricidad</a:t>
            </a:r>
            <a:endParaRPr lang="es-ES" sz="400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1484313"/>
            <a:ext cx="6624638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8</a:t>
            </a:fld>
            <a:endParaRPr lang="es-E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s-PA" sz="4000"/>
              <a:t>Dimensionado del sistema de acumulación</a:t>
            </a:r>
            <a:endParaRPr lang="en-US" sz="4000"/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395288" y="1196975"/>
            <a:ext cx="8353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2000" dirty="0"/>
              <a:t>La capacidad de la batería en Ah depende de la temperatura de funcionamiento</a:t>
            </a:r>
            <a:endParaRPr lang="es-ES" sz="2000" dirty="0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2133600"/>
            <a:ext cx="7548562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80</a:t>
            </a:fld>
            <a:endParaRPr lang="es-E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s-PA" sz="4000"/>
              <a:t>Dimensionado del sistema de acumulación</a:t>
            </a:r>
            <a:endParaRPr lang="en-US" sz="4000"/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395288" y="1196975"/>
            <a:ext cx="8353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2000" dirty="0"/>
              <a:t>Baja auto descarga (pocas perdidas de energía)</a:t>
            </a:r>
            <a:endParaRPr lang="es-ES" sz="2000" dirty="0"/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579563"/>
            <a:ext cx="7924800" cy="527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81</a:t>
            </a:fld>
            <a:endParaRPr lang="es-E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s-PA" sz="4000"/>
              <a:t>Dimensionado del sistema de acumulación</a:t>
            </a:r>
            <a:endParaRPr lang="en-US" sz="4000"/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95288" y="1196975"/>
            <a:ext cx="8353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b="1" dirty="0"/>
              <a:t>Vida útil muy larga según el número de ciclos de carga y descarga</a:t>
            </a:r>
            <a:endParaRPr lang="es-ES" b="1" dirty="0"/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700213"/>
            <a:ext cx="8583613" cy="47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82</a:t>
            </a:fld>
            <a:endParaRPr lang="es-E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s-PA" sz="4000"/>
              <a:t>Dimensionado del sistema de acumulación</a:t>
            </a:r>
            <a:endParaRPr lang="en-US" sz="4000"/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395288" y="1196975"/>
            <a:ext cx="835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b="1" dirty="0"/>
              <a:t>Profundidad de descarga permisible: depende de la tecnología de fabricación de la batería</a:t>
            </a:r>
            <a:endParaRPr lang="es-ES" b="1" dirty="0"/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675"/>
            <a:ext cx="8809038" cy="471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83</a:t>
            </a:fld>
            <a:endParaRPr lang="es-E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3999" cy="857232"/>
          </a:xfrm>
        </p:spPr>
        <p:txBody>
          <a:bodyPr/>
          <a:lstStyle/>
          <a:p>
            <a:r>
              <a:rPr lang="es-PA" sz="3600" dirty="0"/>
              <a:t>Dimensionado del sistema de acumulación</a:t>
            </a:r>
            <a:endParaRPr lang="en-US" sz="3600" dirty="0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500034" y="785794"/>
            <a:ext cx="835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b="1" dirty="0"/>
              <a:t>Profundidad de descarga permisible: depende de la tecnología de fabricación de la batería</a:t>
            </a:r>
            <a:endParaRPr lang="es-ES" b="1" dirty="0"/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963" y="1536700"/>
            <a:ext cx="8809037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84</a:t>
            </a:fld>
            <a:endParaRPr lang="es-E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s-PA" sz="4000"/>
              <a:t>Dimensionado del sistema de acumulación</a:t>
            </a:r>
            <a:endParaRPr lang="en-US" sz="4000"/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323850" y="1052513"/>
            <a:ext cx="835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b="1" dirty="0"/>
              <a:t>Profundidad de descarga permisible: depende de la tecnología de fabricación de la batería</a:t>
            </a:r>
            <a:endParaRPr lang="es-ES" b="1" dirty="0"/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698625"/>
            <a:ext cx="7956550" cy="515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85</a:t>
            </a:fld>
            <a:endParaRPr lang="es-E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s-PA" sz="4000"/>
              <a:t>Dimensionado del sistema de acumulación</a:t>
            </a:r>
            <a:endParaRPr lang="en-US" sz="4000"/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323850" y="1052513"/>
            <a:ext cx="835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b="1" dirty="0"/>
              <a:t>Profundidad de descarga permisible: depende de la tecnología de fabricación de la batería</a:t>
            </a:r>
            <a:endParaRPr lang="es-ES" b="1" dirty="0"/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1687513"/>
            <a:ext cx="7859712" cy="517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86</a:t>
            </a:fld>
            <a:endParaRPr lang="es-E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s-PA" sz="4000"/>
              <a:t>Dimensionado del sistema de acumulación</a:t>
            </a:r>
            <a:endParaRPr lang="en-US" sz="4000"/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323850" y="1052513"/>
            <a:ext cx="83534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s-ES_tradnl" b="1" dirty="0"/>
              <a:t>Funcionamiento en diferentes climas (humedad, salinidad, temperatura ambiente máxima, mínima y promedio)</a:t>
            </a:r>
          </a:p>
          <a:p>
            <a:pPr algn="ctr"/>
            <a:r>
              <a:rPr lang="es-PA" b="1" dirty="0"/>
              <a:t>Efecto de la temperatura ambiente en la vida útil de la batería</a:t>
            </a:r>
            <a:endParaRPr lang="es-ES" b="1" dirty="0"/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2205038"/>
            <a:ext cx="7908925" cy="4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87</a:t>
            </a:fld>
            <a:endParaRPr lang="es-E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Dimensionado del sistema de acumulación</a:t>
            </a:r>
            <a:endParaRPr lang="en-US" sz="4000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611188" y="1557338"/>
            <a:ext cx="8208962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 sz="2000" b="1"/>
              <a:t>Ahora podemos empezar a dimensionar el banco de baterías, con los siguientes datos: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PA" sz="2000" b="1"/>
              <a:t>Eficiencia de la batería (</a:t>
            </a:r>
            <a:r>
              <a:rPr lang="el-GR" sz="2000" b="1">
                <a:cs typeface="Arial" charset="0"/>
              </a:rPr>
              <a:t>η</a:t>
            </a:r>
            <a:r>
              <a:rPr lang="es-PA" sz="2000" b="1" baseline="-25000">
                <a:cs typeface="Arial" charset="0"/>
              </a:rPr>
              <a:t>Bat</a:t>
            </a:r>
            <a:r>
              <a:rPr lang="es-PA" sz="2000" b="1">
                <a:cs typeface="Arial" charset="0"/>
              </a:rPr>
              <a:t>); dependiendo del tipo de batería puede ser 95% para carga y descarga a C</a:t>
            </a:r>
            <a:r>
              <a:rPr lang="es-PA" sz="2000" b="1" baseline="-25000">
                <a:cs typeface="Arial" charset="0"/>
              </a:rPr>
              <a:t>10</a:t>
            </a:r>
            <a:r>
              <a:rPr lang="es-PA" sz="2000" b="1">
                <a:cs typeface="Arial" charset="0"/>
              </a:rPr>
              <a:t> o de 90% a C</a:t>
            </a:r>
            <a:r>
              <a:rPr lang="es-PA" sz="2000" b="1" baseline="-25000">
                <a:cs typeface="Arial" charset="0"/>
              </a:rPr>
              <a:t>1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PA" sz="2000" b="1">
                <a:cs typeface="Arial" charset="0"/>
              </a:rPr>
              <a:t>Eficiencia del conductor </a:t>
            </a:r>
            <a:r>
              <a:rPr lang="es-PA" sz="2000" b="1"/>
              <a:t>(</a:t>
            </a:r>
            <a:r>
              <a:rPr lang="el-GR" sz="2000" b="1"/>
              <a:t>η</a:t>
            </a:r>
            <a:r>
              <a:rPr lang="es-PA" sz="2000" b="1" baseline="-25000"/>
              <a:t>Cond</a:t>
            </a:r>
            <a:r>
              <a:rPr lang="es-PA" sz="2000" b="1"/>
              <a:t>); las pérdidas se limitan por lo que la eficiencia debe ser 98%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PA" sz="2000" b="1"/>
              <a:t>Eficiencia del inversor (</a:t>
            </a:r>
            <a:r>
              <a:rPr lang="el-GR" sz="2000" b="1"/>
              <a:t>η</a:t>
            </a:r>
            <a:r>
              <a:rPr lang="es-PA" sz="2000" b="1" baseline="-25000"/>
              <a:t>Inv</a:t>
            </a:r>
            <a:r>
              <a:rPr lang="es-PA" sz="2000" b="1"/>
              <a:t>); dependiendo del tipo y de la carga conectada, puede ser del 85 al 95%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PA" sz="2000" b="1"/>
              <a:t>N° de días de autonomía, depende de las características climatológicas y de la importancia de la aplicación, para neveras de vacunas se toma 5 días como mínimo, para aplicaciones comunes 3 días.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PA" sz="2000" b="1"/>
              <a:t>Capacidad en AH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PA" sz="2000" b="1"/>
              <a:t>Voltaje de las baterías</a:t>
            </a:r>
            <a:endParaRPr lang="es-ES" sz="2000" b="1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88</a:t>
            </a:fld>
            <a:endParaRPr lang="es-E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89</a:t>
            </a:fld>
            <a:endParaRPr lang="es-ES"/>
          </a:p>
        </p:txBody>
      </p:sp>
      <p:pic>
        <p:nvPicPr>
          <p:cNvPr id="7" name="6 Marcador de contenido" descr="aso_bat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43042" y="357166"/>
            <a:ext cx="3500462" cy="5719334"/>
          </a:xfrm>
        </p:spPr>
      </p:pic>
      <p:sp>
        <p:nvSpPr>
          <p:cNvPr id="8" name="AutoShape 4">
            <a:hlinkClick r:id="rId3" action="ppaction://hlinkfile" highlightClick="1"/>
          </p:cNvPr>
          <p:cNvSpPr>
            <a:spLocks noChangeArrowheads="1"/>
          </p:cNvSpPr>
          <p:nvPr/>
        </p:nvSpPr>
        <p:spPr bwMode="auto">
          <a:xfrm>
            <a:off x="5786446" y="3071810"/>
            <a:ext cx="2952750" cy="863600"/>
          </a:xfrm>
          <a:prstGeom prst="actionButtonForwardNex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P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785794"/>
            <a:ext cx="7499411" cy="557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Dimensionado del sistema de acumulación</a:t>
            </a:r>
            <a:endParaRPr lang="en-US" sz="4000"/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611188" y="1557338"/>
            <a:ext cx="82089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 sz="2000" b="1"/>
              <a:t>Ahora podemos empezar a dimensionar el banco de baterías, con las siguientes fórmulas:</a:t>
            </a:r>
          </a:p>
        </p:txBody>
      </p:sp>
      <p:graphicFrame>
        <p:nvGraphicFramePr>
          <p:cNvPr id="5632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50825" y="2352675"/>
          <a:ext cx="8893175" cy="43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7" name="Ecuación" r:id="rId3" imgW="4533840" imgH="2209680" progId="Equation.3">
                  <p:embed/>
                </p:oleObj>
              </mc:Choice>
              <mc:Fallback>
                <p:oleObj name="Ecuación" r:id="rId3" imgW="4533840" imgH="22096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352675"/>
                        <a:ext cx="8893175" cy="433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90</a:t>
            </a:fld>
            <a:endParaRPr lang="es-E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Dimensionado del generador fotovoltaico</a:t>
            </a:r>
            <a:endParaRPr lang="en-US" sz="4000"/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684213" y="1989138"/>
            <a:ext cx="8208962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 sz="2000" b="1"/>
              <a:t>Para dimensionar el generador fotovoltaico, necesitamos tener los siguientes parámetros: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PA" sz="2000" b="1"/>
              <a:t>AH ajustados calculados previamente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PA" sz="2000" b="1"/>
              <a:t>Potencia nominal del panel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PA" sz="2000" b="1"/>
              <a:t>Corriente y voltaje nominal del panel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PA" sz="2000" b="1"/>
              <a:t>Corriente de corto circuito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PA" sz="2000" b="1"/>
              <a:t>Voltaje a circuito abierto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PA" sz="2000" b="1"/>
              <a:t>La eficiencia del regulador</a:t>
            </a: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91</a:t>
            </a:fld>
            <a:endParaRPr lang="es-E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/>
              <a:t>Dimensionado del generador fotovoltaico</a:t>
            </a:r>
            <a:endParaRPr lang="en-US"/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981200"/>
            <a:ext cx="8594725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92</a:t>
            </a:fld>
            <a:endParaRPr lang="es-E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Dimensionado del generador fotovoltaico</a:t>
            </a:r>
            <a:endParaRPr lang="en-US" sz="4000"/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611188" y="1557338"/>
            <a:ext cx="82089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 sz="2000" b="1"/>
              <a:t>Ahora podemos empezar a dimensionar el generador fotovoltaico, con las siguientes fórmulas:</a:t>
            </a:r>
          </a:p>
        </p:txBody>
      </p:sp>
      <p:graphicFrame>
        <p:nvGraphicFramePr>
          <p:cNvPr id="5427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0" y="2852738"/>
          <a:ext cx="8893175" cy="219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0" name="Ecuación" r:id="rId3" imgW="4470120" imgH="1104840" progId="Equation.3">
                  <p:embed/>
                </p:oleObj>
              </mc:Choice>
              <mc:Fallback>
                <p:oleObj name="Ecuación" r:id="rId3" imgW="4470120" imgH="11048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52738"/>
                        <a:ext cx="8893175" cy="2198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93</a:t>
            </a:fld>
            <a:endParaRPr lang="es-E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94</a:t>
            </a:fld>
            <a:endParaRPr lang="es-ES"/>
          </a:p>
        </p:txBody>
      </p:sp>
      <p:pic>
        <p:nvPicPr>
          <p:cNvPr id="2283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005" y="500043"/>
            <a:ext cx="7590209" cy="5544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95</a:t>
            </a:fld>
            <a:endParaRPr lang="es-ES"/>
          </a:p>
        </p:txBody>
      </p:sp>
      <p:pic>
        <p:nvPicPr>
          <p:cNvPr id="2293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642918"/>
            <a:ext cx="4929222" cy="574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96</a:t>
            </a:fld>
            <a:endParaRPr lang="es-ES"/>
          </a:p>
        </p:txBody>
      </p:sp>
      <p:pic>
        <p:nvPicPr>
          <p:cNvPr id="5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3429000"/>
            <a:ext cx="6215106" cy="32230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428604"/>
            <a:ext cx="3059112" cy="29527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Dimensionado del regulador</a:t>
            </a:r>
            <a:endParaRPr lang="en-US" sz="4000"/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611188" y="1557338"/>
            <a:ext cx="8208962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A" sz="2000" b="1"/>
              <a:t>Para dimensionar el regulador, necesitamos tener los siguientes parámetros:</a:t>
            </a:r>
          </a:p>
          <a:p>
            <a:endParaRPr lang="es-PA" sz="2000" b="1"/>
          </a:p>
          <a:p>
            <a:pPr>
              <a:buFontTx/>
              <a:buChar char="•"/>
            </a:pPr>
            <a:r>
              <a:rPr lang="es-PA" sz="2000" b="1"/>
              <a:t>Algoritmo de carga apropiado al tipo de batería</a:t>
            </a:r>
          </a:p>
          <a:p>
            <a:pPr>
              <a:buFontTx/>
              <a:buChar char="•"/>
            </a:pPr>
            <a:r>
              <a:rPr lang="es-PA" sz="2000" b="1"/>
              <a:t>Corriente máxima de carga o descarga</a:t>
            </a:r>
          </a:p>
          <a:p>
            <a:pPr>
              <a:buFontTx/>
              <a:buChar char="•"/>
            </a:pPr>
            <a:r>
              <a:rPr lang="es-PA" sz="2000" b="1"/>
              <a:t>Voltaje a circuito abierto del arreglo de paneles</a:t>
            </a:r>
          </a:p>
          <a:p>
            <a:pPr>
              <a:buFontTx/>
              <a:buChar char="•"/>
            </a:pPr>
            <a:r>
              <a:rPr lang="es-PA" sz="2000" b="1"/>
              <a:t> La eficiencia del regulador</a:t>
            </a:r>
          </a:p>
          <a:p>
            <a:pPr>
              <a:buFontTx/>
              <a:buChar char="•"/>
            </a:pPr>
            <a:r>
              <a:rPr lang="es-PA" sz="2000" b="1"/>
              <a:t>Características necesarias de protección.</a:t>
            </a:r>
          </a:p>
          <a:p>
            <a:pPr>
              <a:buFontTx/>
              <a:buChar char="•"/>
            </a:pPr>
            <a:r>
              <a:rPr lang="es-PA" sz="2000" b="1"/>
              <a:t>Condiciones ambientales de la instalación.</a:t>
            </a:r>
          </a:p>
          <a:p>
            <a:pPr>
              <a:buFontTx/>
              <a:buChar char="•"/>
            </a:pPr>
            <a:endParaRPr lang="es-PA" sz="2000" b="1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97</a:t>
            </a:fld>
            <a:endParaRPr lang="es-ES"/>
          </a:p>
        </p:txBody>
      </p:sp>
      <p:sp>
        <p:nvSpPr>
          <p:cNvPr id="11" name="AutoShape 5">
            <a:hlinkClick r:id="rId2" action="ppaction://hlinkfile" highlightClick="1"/>
          </p:cNvPr>
          <p:cNvSpPr>
            <a:spLocks noChangeArrowheads="1"/>
          </p:cNvSpPr>
          <p:nvPr/>
        </p:nvSpPr>
        <p:spPr bwMode="auto">
          <a:xfrm>
            <a:off x="1571604" y="5072074"/>
            <a:ext cx="1655762" cy="936625"/>
          </a:xfrm>
          <a:prstGeom prst="actionButtonForwardNex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PA"/>
          </a:p>
        </p:txBody>
      </p:sp>
      <p:sp>
        <p:nvSpPr>
          <p:cNvPr id="12" name="AutoShape 5">
            <a:hlinkClick r:id="rId3" action="ppaction://hlinkfile" highlightClick="1"/>
          </p:cNvPr>
          <p:cNvSpPr>
            <a:spLocks noChangeArrowheads="1"/>
          </p:cNvSpPr>
          <p:nvPr/>
        </p:nvSpPr>
        <p:spPr bwMode="auto">
          <a:xfrm>
            <a:off x="4714876" y="5143512"/>
            <a:ext cx="1655762" cy="936625"/>
          </a:xfrm>
          <a:prstGeom prst="actionButtonForwardNex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PA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A" sz="4000"/>
              <a:t>Dimensionado del regulador</a:t>
            </a:r>
            <a:endParaRPr lang="en-US" sz="4000"/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611188" y="1557338"/>
            <a:ext cx="8208962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A" sz="2000" b="1"/>
              <a:t>Ahora podemos empezar a dimensionar el regulador, con las siguientes fórmulas:</a:t>
            </a:r>
          </a:p>
          <a:p>
            <a:pPr>
              <a:spcBef>
                <a:spcPct val="50000"/>
              </a:spcBef>
            </a:pPr>
            <a:endParaRPr lang="es-PA" sz="2000" b="1"/>
          </a:p>
          <a:p>
            <a:pPr>
              <a:spcBef>
                <a:spcPct val="50000"/>
              </a:spcBef>
            </a:pPr>
            <a:endParaRPr lang="es-PA" sz="2000" b="1"/>
          </a:p>
          <a:p>
            <a:pPr>
              <a:spcBef>
                <a:spcPct val="50000"/>
              </a:spcBef>
            </a:pPr>
            <a:endParaRPr lang="es-PA" sz="2000" b="1"/>
          </a:p>
          <a:p>
            <a:pPr>
              <a:spcBef>
                <a:spcPct val="50000"/>
              </a:spcBef>
            </a:pPr>
            <a:endParaRPr lang="es-PA" sz="2000" b="1"/>
          </a:p>
          <a:p>
            <a:pPr>
              <a:spcBef>
                <a:spcPct val="50000"/>
              </a:spcBef>
            </a:pPr>
            <a:endParaRPr lang="es-PA" sz="2000" b="1"/>
          </a:p>
          <a:p>
            <a:pPr>
              <a:spcBef>
                <a:spcPct val="50000"/>
              </a:spcBef>
            </a:pPr>
            <a:endParaRPr lang="es-PA" sz="2000" b="1"/>
          </a:p>
          <a:p>
            <a:pPr>
              <a:spcBef>
                <a:spcPct val="50000"/>
              </a:spcBef>
            </a:pPr>
            <a:endParaRPr lang="es-PA" sz="2000" b="1"/>
          </a:p>
          <a:p>
            <a:pPr>
              <a:spcBef>
                <a:spcPct val="50000"/>
              </a:spcBef>
            </a:pPr>
            <a:r>
              <a:rPr lang="es-PA" sz="2800" b="1" baseline="30000"/>
              <a:t>*</a:t>
            </a:r>
            <a:r>
              <a:rPr lang="es-PA" sz="2000" b="1"/>
              <a:t>Se debe verificar cuidadosamente si los reguladores pueden trabajar en paralelo, algunos modelos no lo permiten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372" name="Object 4"/>
              <p:cNvSpPr txBox="1"/>
              <p:nvPr>
                <p:ph idx="1"/>
              </p:nvPr>
            </p:nvSpPr>
            <p:spPr bwMode="auto">
              <a:xfrm>
                <a:off x="0" y="2444750"/>
                <a:ext cx="9144000" cy="30273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PA" sz="200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</m:t>
                      </m:r>
                      <m:r>
                        <m:rPr>
                          <m:nor/>
                        </m:rPr>
                        <a:rPr lang="es-PA" sz="200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carga</m:t>
                          </m:r>
                        </m:sub>
                      </m:sSub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consumo</m:t>
                          </m:r>
                        </m:sub>
                      </m:sSub>
                      <m:r>
                        <m:rPr>
                          <m:nor/>
                        </m:rPr>
                        <a:rPr lang="es-PA" sz="200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entonces</m:t>
                      </m:r>
                      <m:r>
                        <m:rPr>
                          <m:nor/>
                        </m:rPr>
                        <a:rPr lang="es-PA" sz="200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carga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carga</m:t>
                          </m:r>
                        </m:sub>
                      </m:sSub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consumo</m:t>
                          </m:r>
                        </m:sub>
                      </m:sSub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entonces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consumo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reguladores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en</m:t>
                      </m:r>
                      <m:r>
                        <m:rPr>
                          <m:nor/>
                        </m:rPr>
                        <a:rPr lang="es-PA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paralel</m:t>
                      </m:r>
                      <m:sSup>
                        <m:sSupPr>
                          <m:ctrlP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s-PA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p>
                          <m: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PA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PA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PA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m:rPr>
                                  <m:nor/>
                                </m:rPr>
                                <a:rPr lang="es-PA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Corriente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nominal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regulador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reguladores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en</m:t>
                      </m:r>
                      <m:r>
                        <m:rPr>
                          <m:nor/>
                        </m:rPr>
                        <a:rPr lang="es-PA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serie</m:t>
                      </m:r>
                      <m:r>
                        <m:rPr>
                          <m:nor/>
                        </m:rPr>
                        <a:rPr lang="es-PA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PA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Voltaje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sistema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DC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Voltaje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nominal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m:rPr>
                              <m:nor/>
                            </m:rPr>
                            <a:rPr lang="es-PA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regulador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reguladores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reguladores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paralelo</m:t>
                      </m:r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s-PA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reguladores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PA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serie</m:t>
                      </m:r>
                    </m:oMath>
                  </m:oMathPara>
                </a14:m>
                <a:endParaRPr lang="es-PA" sz="2000" dirty="0"/>
              </a:p>
            </p:txBody>
          </p:sp>
        </mc:Choice>
        <mc:Fallback>
          <p:sp>
            <p:nvSpPr>
              <p:cNvPr id="58372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0" y="2444750"/>
                <a:ext cx="9144000" cy="3027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98</a:t>
            </a:fld>
            <a:endParaRPr lang="es-E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E6296-1746-4B4F-900F-C51CDC2614C9}" type="slidenum">
              <a:rPr lang="es-ES" smtClean="0"/>
              <a:pPr/>
              <a:t>99</a:t>
            </a:fld>
            <a:endParaRPr lang="es-ES"/>
          </a:p>
        </p:txBody>
      </p:sp>
      <p:pic>
        <p:nvPicPr>
          <p:cNvPr id="2304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571480"/>
            <a:ext cx="7981751" cy="516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9205D1B1ED119499C1AFFE1BB4961D0" ma:contentTypeVersion="4" ma:contentTypeDescription="Crear nuevo documento." ma:contentTypeScope="" ma:versionID="3b6d1b4463936f21acc69fde1ebaeb93">
  <xsd:schema xmlns:xsd="http://www.w3.org/2001/XMLSchema" xmlns:xs="http://www.w3.org/2001/XMLSchema" xmlns:p="http://schemas.microsoft.com/office/2006/metadata/properties" xmlns:ns2="e6a9710b-39be-4c0d-a418-a1689ae80e40" targetNamespace="http://schemas.microsoft.com/office/2006/metadata/properties" ma:root="true" ma:fieldsID="7845eac3a68e9060c52941e01ccedec7" ns2:_="">
    <xsd:import namespace="e6a9710b-39be-4c0d-a418-a1689ae80e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a9710b-39be-4c0d-a418-a1689ae80e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0BADA3-03A6-4F81-953B-F8C5348E3BD2}"/>
</file>

<file path=customXml/itemProps2.xml><?xml version="1.0" encoding="utf-8"?>
<ds:datastoreItem xmlns:ds="http://schemas.openxmlformats.org/officeDocument/2006/customXml" ds:itemID="{88448DA3-BF92-4F74-96FF-3774A6DBD2BD}"/>
</file>

<file path=customXml/itemProps3.xml><?xml version="1.0" encoding="utf-8"?>
<ds:datastoreItem xmlns:ds="http://schemas.openxmlformats.org/officeDocument/2006/customXml" ds:itemID="{C74C6A6F-F9B0-4698-94F8-A1092C8CF357}"/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3257</Words>
  <Application>Microsoft Office PowerPoint</Application>
  <PresentationFormat>Presentación en pantalla (4:3)</PresentationFormat>
  <Paragraphs>503</Paragraphs>
  <Slides>105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105</vt:i4>
      </vt:variant>
    </vt:vector>
  </HeadingPairs>
  <TitlesOfParts>
    <vt:vector size="116" baseType="lpstr">
      <vt:lpstr>Arial</vt:lpstr>
      <vt:lpstr>Calibri</vt:lpstr>
      <vt:lpstr>Cambria Math</vt:lpstr>
      <vt:lpstr>Impact</vt:lpstr>
      <vt:lpstr>Symbol</vt:lpstr>
      <vt:lpstr>Times New Roman</vt:lpstr>
      <vt:lpstr>Verdana</vt:lpstr>
      <vt:lpstr>Diseño predeterminado</vt:lpstr>
      <vt:lpstr>Fotografía de Photo Editor</vt:lpstr>
      <vt:lpstr>Foto de Photo Editor</vt:lpstr>
      <vt:lpstr>Ecuación</vt:lpstr>
      <vt:lpstr>Dimensionamiento de Sistemas Fotovoltaicos</vt:lpstr>
      <vt:lpstr>Fuentes de Energía</vt:lpstr>
      <vt:lpstr>Fuentes de Energía</vt:lpstr>
      <vt:lpstr>Fuentes de Energía</vt:lpstr>
      <vt:lpstr>Fuentes de Energía</vt:lpstr>
      <vt:lpstr>¿Por qué la Energía Solar?</vt:lpstr>
      <vt:lpstr>Presentación de PowerPoint</vt:lpstr>
      <vt:lpstr>Relación Combustibles-Electricidad</vt:lpstr>
      <vt:lpstr>Presentación de PowerPoint</vt:lpstr>
      <vt:lpstr>Calentamiento Global por el uso Combustibles Fósiles</vt:lpstr>
      <vt:lpstr>Población sin electricidad</vt:lpstr>
      <vt:lpstr>Foto satelital nocturna del Mundo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CONCEPTOS FUNDAMENTALES</vt:lpstr>
      <vt:lpstr>CONCEPTOS FUNDAMENTALES</vt:lpstr>
      <vt:lpstr>CONCEPTOS FUNDAMENTALES</vt:lpstr>
      <vt:lpstr>CONCEPTOS FUNDAMENTALES</vt:lpstr>
      <vt:lpstr>CONCEPTOS FUNDAMENTALES</vt:lpstr>
      <vt:lpstr>Evolución histórica de la energía solar fotovoltaica</vt:lpstr>
      <vt:lpstr>Unión P-N elemental de un panel solar</vt:lpstr>
      <vt:lpstr>Celda elemental de un panel solar</vt:lpstr>
      <vt:lpstr>La celda solar fotovoltaica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Nuevo sistema para aprovechar la luz solar como fuente de energía </vt:lpstr>
      <vt:lpstr>Nuevo cable permitiría uso de energía solar en nanotecnología </vt:lpstr>
      <vt:lpstr> Esfera solar bajara costos de la energía solar </vt:lpstr>
      <vt:lpstr> Esfera solar bajara costos de la energía solar</vt:lpstr>
      <vt:lpstr>Paneles Solares protegidos contra robo </vt:lpstr>
      <vt:lpstr>Sistema antirrobo para paneles fotovoltaicos</vt:lpstr>
      <vt:lpstr>Últimos desarrollos de celdas solares</vt:lpstr>
      <vt:lpstr>Paneles solares flexibles</vt:lpstr>
      <vt:lpstr>Tejas solares</vt:lpstr>
      <vt:lpstr>Ventanas solares</vt:lpstr>
      <vt:lpstr>Presentación de PowerPoint</vt:lpstr>
      <vt:lpstr>Presentación de PowerPoint</vt:lpstr>
      <vt:lpstr>Presentación de PowerPoint</vt:lpstr>
      <vt:lpstr>Dimensionamiento de sistemas fotovoltaicos</vt:lpstr>
      <vt:lpstr>Dimensionamiento de sistemas fotovoltaicos</vt:lpstr>
      <vt:lpstr>Presentación de PowerPoint</vt:lpstr>
      <vt:lpstr>Se debe definir el Uso</vt:lpstr>
      <vt:lpstr>Se debe definir el Uso</vt:lpstr>
      <vt:lpstr>Criterios generales de diseño, sistemas autónomos</vt:lpstr>
      <vt:lpstr>Criterios generales de dimensionado, sistemas fotovoltaicos autónomos</vt:lpstr>
      <vt:lpstr>Pasos en el dimensionado de sistemas fotovoltaicos autónomos</vt:lpstr>
      <vt:lpstr>Estimación del Consumo</vt:lpstr>
      <vt:lpstr>Cálculo del Ángulo Óptimo</vt:lpstr>
      <vt:lpstr>Presentación de PowerPoint</vt:lpstr>
      <vt:lpstr>Inclinación Óptima en Panamá</vt:lpstr>
      <vt:lpstr>Horas equivalentes a 1000 W/m2</vt:lpstr>
      <vt:lpstr>Radiación Solar en Panamá</vt:lpstr>
      <vt:lpstr>Radiación Solar en el Mundo</vt:lpstr>
      <vt:lpstr>Radiación Solar en Panamá</vt:lpstr>
      <vt:lpstr>Dimensionado del sistema de acumulación</vt:lpstr>
      <vt:lpstr>Dimensionado del sistema de acumulación</vt:lpstr>
      <vt:lpstr>Dimensionado del sistema de acumulación</vt:lpstr>
      <vt:lpstr>Presentación de PowerPoint</vt:lpstr>
      <vt:lpstr>Dimensionado del sistema de acumulación</vt:lpstr>
      <vt:lpstr>Dimensionado del sistema de acumulación</vt:lpstr>
      <vt:lpstr>Dimensionado del sistema de acumulación</vt:lpstr>
      <vt:lpstr>Dimensionado del sistema de acumulación</vt:lpstr>
      <vt:lpstr>Dimensionado del sistema de acumulación</vt:lpstr>
      <vt:lpstr>Dimensionado del sistema de acumulación</vt:lpstr>
      <vt:lpstr>Dimensionado del sistema de acumulación</vt:lpstr>
      <vt:lpstr>Dimensionado del sistema de acumulación</vt:lpstr>
      <vt:lpstr>Dimensionado del sistema de acumulación</vt:lpstr>
      <vt:lpstr>Presentación de PowerPoint</vt:lpstr>
      <vt:lpstr>Dimensionado del sistema de acumulación</vt:lpstr>
      <vt:lpstr>Dimensionado del generador fotovoltaico</vt:lpstr>
      <vt:lpstr>Dimensionado del generador fotovoltaico</vt:lpstr>
      <vt:lpstr>Dimensionado del generador fotovoltaico</vt:lpstr>
      <vt:lpstr>Presentación de PowerPoint</vt:lpstr>
      <vt:lpstr>Presentación de PowerPoint</vt:lpstr>
      <vt:lpstr>Presentación de PowerPoint</vt:lpstr>
      <vt:lpstr>Dimensionado del regulador</vt:lpstr>
      <vt:lpstr>Dimensionado del regulador</vt:lpstr>
      <vt:lpstr>Presentación de PowerPoint</vt:lpstr>
      <vt:lpstr>Presentación de PowerPoint</vt:lpstr>
      <vt:lpstr>Presentación de PowerPoint</vt:lpstr>
      <vt:lpstr>Presentación de PowerPoint</vt:lpstr>
      <vt:lpstr>Dimensionado del inversor</vt:lpstr>
      <vt:lpstr>Dimensionado del cableado</vt:lpstr>
      <vt:lpstr>Presentación de PowerPoint</vt:lpstr>
    </vt:vector>
  </TitlesOfParts>
  <Company>SOLEDUSA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SOLEDUSA</dc:creator>
  <cp:lastModifiedBy>Hermes Polanco</cp:lastModifiedBy>
  <cp:revision>130</cp:revision>
  <dcterms:created xsi:type="dcterms:W3CDTF">2008-10-12T22:10:27Z</dcterms:created>
  <dcterms:modified xsi:type="dcterms:W3CDTF">2021-10-30T17:21:39Z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0x01010059205D1B1ED119499C1AFFE1BB4961D0</vt:lpwstr>
  </property>
</Properties>
</file>